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4"/>
  </p:sldMasterIdLst>
  <p:notesMasterIdLst>
    <p:notesMasterId r:id="rId36"/>
  </p:notesMasterIdLst>
  <p:handoutMasterIdLst>
    <p:handoutMasterId r:id="rId37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6" r:id="rId33"/>
    <p:sldId id="284" r:id="rId34"/>
    <p:sldId id="285" r:id="rId3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Suisse Int'l EPFL" panose="020B0504000000000000" pitchFamily="34" charset="-78"/>
      <p:regular r:id="rId42"/>
    </p:embeddedFont>
    <p:embeddedFont>
      <p:font typeface="Suisse Int'l EPFL Cond" panose="020B0806000000000000" pitchFamily="34" charset="77"/>
      <p:bold r:id="rId43"/>
    </p:embeddedFont>
  </p:embeddedFontLst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4643"/>
  </p:normalViewPr>
  <p:slideViewPr>
    <p:cSldViewPr snapToGrid="0" snapToObjects="1" showGuides="1">
      <p:cViewPr varScale="1">
        <p:scale>
          <a:sx n="270" d="100"/>
          <a:sy n="270" d="100"/>
        </p:scale>
        <p:origin x="256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70" d="100"/>
          <a:sy n="70" d="100"/>
        </p:scale>
        <p:origin x="324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 dirty="0">
              <a:latin typeface="Suisse Int'l EPFL" panose="020B0504000000000000" pitchFamily="34" charset="-78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79B33-A94D-4C8C-88C2-619932967EF3}" type="datetimeFigureOut">
              <a:rPr lang="fr-CH" smtClean="0">
                <a:latin typeface="Suisse Int'l EPFL" panose="020B0504000000000000" pitchFamily="34" charset="-78"/>
              </a:rPr>
              <a:t>04.05.22</a:t>
            </a:fld>
            <a:endParaRPr lang="fr-CH" dirty="0">
              <a:latin typeface="Suisse Int'l EPFL" panose="020B0504000000000000" pitchFamily="34" charset="-78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 dirty="0">
              <a:latin typeface="Suisse Int'l EPFL" panose="020B0504000000000000" pitchFamily="34" charset="-78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F4AF0-8439-436D-BEF0-52070F19E1B6}" type="slidenum">
              <a:rPr lang="fr-CH" smtClean="0">
                <a:latin typeface="Suisse Int'l EPFL" panose="020B0504000000000000" pitchFamily="34" charset="-78"/>
              </a:rPr>
              <a:t>‹N°›</a:t>
            </a:fld>
            <a:endParaRPr lang="fr-CH" dirty="0">
              <a:latin typeface="Suisse Int'l EPFL" panose="020B0504000000000000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24905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uisse Int'l EPFL" panose="020B0504000000000000" pitchFamily="34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uisse Int'l EPFL" panose="020B0504000000000000" pitchFamily="34" charset="-78"/>
              </a:defRPr>
            </a:lvl1pPr>
          </a:lstStyle>
          <a:p>
            <a:fld id="{F8103E42-5239-1A40-AD33-3EE7E9DDF5FD}" type="datetimeFigureOut">
              <a:rPr lang="fr-FR" smtClean="0"/>
              <a:pPr/>
              <a:t>04/05/2022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uisse Int'l EPFL" panose="020B0504000000000000" pitchFamily="34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uisse Int'l EPFL" panose="020B0504000000000000" pitchFamily="34" charset="-78"/>
              </a:defRPr>
            </a:lvl1pPr>
          </a:lstStyle>
          <a:p>
            <a:fld id="{4CF50783-AAED-1941-8BCC-9F6140F0A6B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742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uisse Int'l EPFL" panose="020B0504000000000000" pitchFamily="34" charset="-78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1913" y="0"/>
            <a:ext cx="7812087" cy="494823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3A61A89-D1E3-8A40-82D6-9A86AEBFAF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0025" y="4579268"/>
            <a:ext cx="561543" cy="3673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5BFF46-A721-4641-AD59-B3251C9D9E0D}"/>
              </a:ext>
            </a:extLst>
          </p:cNvPr>
          <p:cNvSpPr/>
          <p:nvPr userDrawn="1"/>
        </p:nvSpPr>
        <p:spPr>
          <a:xfrm rot="16200000">
            <a:off x="89679" y="4591427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647" y="80283"/>
            <a:ext cx="1175301" cy="508655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4683125"/>
            <a:ext cx="1828800" cy="4603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7880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26" userDrawn="1">
          <p15:clr>
            <a:srgbClr val="FBAE40"/>
          </p15:clr>
        </p15:guide>
        <p15:guide id="5" orient="horz" pos="123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pos="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6842EAD5-67E2-FE42-B569-61D407484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311B9F41-9EA9-7F4A-A96C-FCD25A435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05ED4CD-0BB0-AC42-8AC0-B6B8B5E65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4039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8239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5563" y="2571750"/>
            <a:ext cx="2738437" cy="2111375"/>
          </a:xfrm>
          <a:solidFill>
            <a:schemeClr val="accent2"/>
          </a:solidFill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37B6B6E1-D8F5-9749-89C1-1F69BEC6AB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3B41FCF-1914-D948-A8AA-44ACF44990E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19184872-D561-1F4C-BDDB-659E27E35A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0948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7726363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2E5B9864-F67A-EF47-B20B-00D3FF560D1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A66AD73-5321-0547-98B8-F7AA1191735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672D30C-1B0C-CA44-A5A9-76EF5993D6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1727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3114674"/>
            <a:ext cx="8239125" cy="20288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2E5B9864-F67A-EF47-B20B-00D3FF560D1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A66AD73-5321-0547-98B8-F7AA1191735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672D30C-1B0C-CA44-A5A9-76EF5993D6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38630CF-BFFA-6841-88CF-4C48F2EB0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904875" y="1563688"/>
            <a:ext cx="7646988" cy="1436687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31156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311DB6A-CED9-CB4B-BF7D-E056A35E7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2EF2CB-DC42-F54B-A9B5-26D8DD917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4DF2B10-FD62-3045-8905-E3767E1EB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4840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1913" y="459938"/>
            <a:ext cx="7812087" cy="4683562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3A61A89-D1E3-8A40-82D6-9A86AEBFAF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0025" y="4579268"/>
            <a:ext cx="561543" cy="3673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5BFF46-A721-4641-AD59-B3251C9D9E0D}"/>
              </a:ext>
            </a:extLst>
          </p:cNvPr>
          <p:cNvSpPr/>
          <p:nvPr userDrawn="1"/>
        </p:nvSpPr>
        <p:spPr>
          <a:xfrm rot="16200000">
            <a:off x="89679" y="4591427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647" y="80283"/>
            <a:ext cx="1175301" cy="508655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4683125"/>
            <a:ext cx="1828800" cy="4603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3892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26">
          <p15:clr>
            <a:srgbClr val="FBAE40"/>
          </p15:clr>
        </p15:guide>
        <p15:guide id="5" orient="horz" pos="123">
          <p15:clr>
            <a:srgbClr val="FBAE40"/>
          </p15:clr>
        </p15:guide>
        <p15:guide id="6" orient="horz" pos="3117">
          <p15:clr>
            <a:srgbClr val="FBAE40"/>
          </p15:clr>
        </p15:guide>
        <p15:guide id="7" pos="83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84A65BD2-7A73-6542-8196-E9F12DE69F5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14B7C13C-7622-094D-8B0C-3C40CEC8111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6F18818F-243F-C041-AE43-1AD5C3D6768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8864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689E292-9EDE-E545-B5BB-44F64213922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37734379-211F-7A48-AF81-B05DC5852FC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A8A4DE53-DFC6-9840-BD88-DE88346912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2229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0345C35-EDF5-5A47-A00F-DC6E044D6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2B9D2D7-D6A4-5B43-938B-9FAE30819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DA5E868-490F-5A4B-8F3A-A56E9F906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9627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87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0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9B3097CA-BE41-9344-AD43-C27D03B48DC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2410254-91DD-0149-AEAE-B46E4B2B2E3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582BE7F-AEF0-C64C-B26F-6B2F5EE2D8B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318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9224" y="155482"/>
            <a:ext cx="3144520" cy="1072753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8B68912-4C90-2B4A-AA43-C924A5A72FC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38DC6F59-D507-3845-B294-B30D7F34D76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189181B-612F-A542-B955-9C8A7ED37E1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8958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1563688"/>
            <a:ext cx="3144838" cy="3579812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876" y="155482"/>
            <a:ext cx="3144520" cy="1072753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08F38A2-A7C3-C144-94A8-3518444A5A5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EBFBC8D2-16A5-C046-B467-464DAE607E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19E30ABF-A1FF-1E44-801D-EE17DCFAE32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4545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875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772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E590DB35-1686-5D4F-A76F-552940B6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07D99B26-EF04-8A4F-AAC2-8C1C57BA1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1E0EA08A-5036-6045-9C0C-642998A41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6706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4875" y="155482"/>
            <a:ext cx="3667125" cy="1072753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4875" y="1563688"/>
            <a:ext cx="7726363" cy="338677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579587" y="3420278"/>
            <a:ext cx="2057400" cy="911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CH" dirty="0"/>
              <a:t>NAME EVENT / NAME PRESENTATION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614570" y="1375483"/>
            <a:ext cx="2546098" cy="512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dirty="0"/>
              <a:t>Speaker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1238" y="195263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lvl1pPr algn="ctr">
              <a:defRPr sz="700" b="1">
                <a:solidFill>
                  <a:schemeClr val="tx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7E6E68-87EB-C34E-85D5-C26372DFEC9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30273" y="132334"/>
            <a:ext cx="653952" cy="2830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D7A1C0-94CD-D94F-A99F-21847E542637}"/>
              </a:ext>
            </a:extLst>
          </p:cNvPr>
          <p:cNvSpPr/>
          <p:nvPr userDrawn="1"/>
        </p:nvSpPr>
        <p:spPr>
          <a:xfrm rot="16200000">
            <a:off x="430003" y="4897709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6948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0" r:id="rId2"/>
    <p:sldLayoutId id="2147483663" r:id="rId3"/>
    <p:sldLayoutId id="2147483673" r:id="rId4"/>
    <p:sldLayoutId id="2147483662" r:id="rId5"/>
    <p:sldLayoutId id="2147483674" r:id="rId6"/>
    <p:sldLayoutId id="2147483675" r:id="rId7"/>
    <p:sldLayoutId id="2147483676" r:id="rId8"/>
    <p:sldLayoutId id="2147483664" r:id="rId9"/>
    <p:sldLayoutId id="2147483666" r:id="rId10"/>
    <p:sldLayoutId id="2147483677" r:id="rId11"/>
    <p:sldLayoutId id="2147483678" r:id="rId12"/>
    <p:sldLayoutId id="2147483679" r:id="rId13"/>
    <p:sldLayoutId id="2147483667" r:id="rId14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kern="1000" spc="-50" baseline="0">
          <a:solidFill>
            <a:schemeClr val="tx1"/>
          </a:solidFill>
          <a:latin typeface="+mj-lt"/>
          <a:ea typeface="Roboto Black" panose="02000000000000000000" pitchFamily="2" charset="0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SzPct val="9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90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126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pos="2880" userDrawn="1">
          <p15:clr>
            <a:srgbClr val="F26B43"/>
          </p15:clr>
        </p15:guide>
        <p15:guide id="5" orient="horz" pos="123" userDrawn="1">
          <p15:clr>
            <a:srgbClr val="F26B43"/>
          </p15:clr>
        </p15:guide>
        <p15:guide id="6" orient="horz" pos="3117" userDrawn="1">
          <p15:clr>
            <a:srgbClr val="F26B43"/>
          </p15:clr>
        </p15:guide>
        <p15:guide id="7" pos="570" userDrawn="1">
          <p15:clr>
            <a:srgbClr val="F26B43"/>
          </p15:clr>
        </p15:guide>
        <p15:guide id="8" pos="1155" userDrawn="1">
          <p15:clr>
            <a:srgbClr val="F26B43"/>
          </p15:clr>
        </p15:guide>
        <p15:guide id="9" pos="1728" userDrawn="1">
          <p15:clr>
            <a:srgbClr val="F26B43"/>
          </p15:clr>
        </p15:guide>
        <p15:guide id="10" pos="2304" userDrawn="1">
          <p15:clr>
            <a:srgbClr val="F26B43"/>
          </p15:clr>
        </p15:guide>
        <p15:guide id="11" pos="3456" userDrawn="1">
          <p15:clr>
            <a:srgbClr val="F26B43"/>
          </p15:clr>
        </p15:guide>
        <p15:guide id="12" pos="4035" userDrawn="1">
          <p15:clr>
            <a:srgbClr val="F26B43"/>
          </p15:clr>
        </p15:guide>
        <p15:guide id="13" pos="4608" userDrawn="1">
          <p15:clr>
            <a:srgbClr val="F26B43"/>
          </p15:clr>
        </p15:guide>
        <p15:guide id="14" pos="5180" userDrawn="1">
          <p15:clr>
            <a:srgbClr val="F26B43"/>
          </p15:clr>
        </p15:guide>
        <p15:guide id="15" orient="horz" pos="490" userDrawn="1">
          <p15:clr>
            <a:srgbClr val="F26B43"/>
          </p15:clr>
        </p15:guide>
        <p15:guide id="16" orient="horz" pos="985" userDrawn="1">
          <p15:clr>
            <a:srgbClr val="F26B43"/>
          </p15:clr>
        </p15:guide>
        <p15:guide id="17" orient="horz" pos="1475" userDrawn="1">
          <p15:clr>
            <a:srgbClr val="F26B43"/>
          </p15:clr>
        </p15:guide>
        <p15:guide id="18" orient="horz" pos="1962" userDrawn="1">
          <p15:clr>
            <a:srgbClr val="F26B43"/>
          </p15:clr>
        </p15:guide>
        <p15:guide id="19" orient="horz" pos="2458" userDrawn="1">
          <p15:clr>
            <a:srgbClr val="F26B43"/>
          </p15:clr>
        </p15:guide>
        <p15:guide id="20" orient="horz" pos="2950" userDrawn="1">
          <p15:clr>
            <a:srgbClr val="F26B43"/>
          </p15:clr>
        </p15:guide>
        <p15:guide id="21" pos="5437" userDrawn="1">
          <p15:clr>
            <a:srgbClr val="F26B43"/>
          </p15:clr>
        </p15:guide>
        <p15:guide id="22" orient="horz" userDrawn="1">
          <p15:clr>
            <a:srgbClr val="F26B43"/>
          </p15:clr>
        </p15:guide>
        <p15:guide id="23" pos="5760" userDrawn="1">
          <p15:clr>
            <a:srgbClr val="F26B43"/>
          </p15:clr>
        </p15:guide>
        <p15:guide id="24" orient="horz" pos="3240" userDrawn="1">
          <p15:clr>
            <a:srgbClr val="F26B43"/>
          </p15:clr>
        </p15:guide>
        <p15:guide id="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Relationship Id="rId6" Type="http://schemas.openxmlformats.org/officeDocument/2006/relationships/image" Target="NULL"/><Relationship Id="rId4" Type="http://schemas.openxmlformats.org/officeDocument/2006/relationships/image" Target="../media/image16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" b="2518"/>
          <a:stretch>
            <a:fillRect/>
          </a:stretch>
        </p:blipFill>
        <p:spPr/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6AF2DA65-CF00-774A-9D7C-EEFA627B21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0326" y="777875"/>
            <a:ext cx="2736850" cy="2338387"/>
          </a:xfrm>
        </p:spPr>
        <p:txBody>
          <a:bodyPr/>
          <a:lstStyle/>
          <a:p>
            <a:r>
              <a:rPr lang="fr-FR" dirty="0"/>
              <a:t>Béton durci</a:t>
            </a:r>
          </a:p>
        </p:txBody>
      </p:sp>
      <p:sp>
        <p:nvSpPr>
          <p:cNvPr id="10" name="Sous-titre 9">
            <a:extLst>
              <a:ext uri="{FF2B5EF4-FFF2-40B4-BE49-F238E27FC236}">
                <a16:creationId xmlns:a16="http://schemas.microsoft.com/office/drawing/2014/main" id="{2F4A7CFE-65FA-E249-9125-D938BCA44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0" y="3116262"/>
            <a:ext cx="1828799" cy="1566863"/>
          </a:xfrm>
        </p:spPr>
        <p:txBody>
          <a:bodyPr lIns="90000">
            <a:normAutofit/>
          </a:bodyPr>
          <a:lstStyle/>
          <a:p>
            <a:r>
              <a:rPr lang="fr-FR" sz="1400" b="1" dirty="0"/>
              <a:t>L. Sofia</a:t>
            </a:r>
          </a:p>
          <a:p>
            <a:r>
              <a:rPr lang="fr-FR" sz="1400" b="1" dirty="0"/>
              <a:t>J. Dias</a:t>
            </a:r>
            <a:endParaRPr lang="fr-FR" sz="1200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EAE5AA54-9807-4542-B338-330D2FC673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799" y="4683124"/>
            <a:ext cx="1822451" cy="460375"/>
          </a:xfrm>
        </p:spPr>
        <p:txBody>
          <a:bodyPr lIns="90000"/>
          <a:lstStyle/>
          <a:p>
            <a:r>
              <a:rPr lang="fr-FR" sz="1100" b="1" dirty="0"/>
              <a:t>EPFL 2023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13017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But</a:t>
            </a:r>
          </a:p>
        </p:txBody>
      </p:sp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D76BEFB8-DDB6-9749-9AD0-70F750321A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3744005"/>
              </p:ext>
            </p:extLst>
          </p:nvPr>
        </p:nvGraphicFramePr>
        <p:xfrm>
          <a:off x="1470977" y="692149"/>
          <a:ext cx="6649720" cy="415607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662430">
                  <a:extLst>
                    <a:ext uri="{9D8B030D-6E8A-4147-A177-3AD203B41FA5}">
                      <a16:colId xmlns:a16="http://schemas.microsoft.com/office/drawing/2014/main" val="2870530741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1726219157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2236744531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26222187"/>
                    </a:ext>
                  </a:extLst>
                </a:gridCol>
              </a:tblGrid>
              <a:tr h="67696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CH" sz="1300" u="none" strike="noStrike" dirty="0">
                          <a:effectLst/>
                        </a:rPr>
                        <a:t>Que cherche-t-on à contrôler lors des essais sur béton durci?</a:t>
                      </a:r>
                      <a:endParaRPr lang="fr-CH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251651"/>
                  </a:ext>
                </a:extLst>
              </a:tr>
              <a:tr h="3342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Catégorie de propriétés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Propriété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>
                          <a:effectLst/>
                        </a:rPr>
                        <a:t>méthodes</a:t>
                      </a:r>
                      <a:endParaRPr lang="fr-CH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372128"/>
                  </a:ext>
                </a:extLst>
              </a:tr>
              <a:tr h="3342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Destructives 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Non Destructives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extLst>
                  <a:ext uri="{0D108BD9-81ED-4DB2-BD59-A6C34878D82A}">
                    <a16:rowId xmlns:a16="http://schemas.microsoft.com/office/drawing/2014/main" val="3991187402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</a:rPr>
                        <a:t>Résistances Mécaniques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Traction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Compression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Cisaillement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- Essai de charge</a:t>
                      </a:r>
                      <a:endParaRPr lang="fr-CH" sz="800" b="0" i="0" u="none" strike="noStrike" dirty="0">
                        <a:solidFill>
                          <a:srgbClr val="FF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 -Scléromètre</a:t>
                      </a:r>
                      <a:endParaRPr lang="fr-CH" sz="800" b="0" i="0" u="none" strike="noStrike" dirty="0">
                        <a:solidFill>
                          <a:schemeClr val="accent1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1435645790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3551782308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4212835149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1901996801"/>
                  </a:ext>
                </a:extLst>
              </a:tr>
            </a:tbl>
          </a:graphicData>
        </a:graphic>
      </p:graphicFrame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Sofia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7781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But</a:t>
            </a:r>
          </a:p>
        </p:txBody>
      </p:sp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D76BEFB8-DDB6-9749-9AD0-70F750321A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7522705"/>
              </p:ext>
            </p:extLst>
          </p:nvPr>
        </p:nvGraphicFramePr>
        <p:xfrm>
          <a:off x="1470977" y="692149"/>
          <a:ext cx="6649720" cy="415607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662430">
                  <a:extLst>
                    <a:ext uri="{9D8B030D-6E8A-4147-A177-3AD203B41FA5}">
                      <a16:colId xmlns:a16="http://schemas.microsoft.com/office/drawing/2014/main" val="2870530741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1726219157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2236744531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26222187"/>
                    </a:ext>
                  </a:extLst>
                </a:gridCol>
              </a:tblGrid>
              <a:tr h="67696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CH" sz="1300" u="none" strike="noStrike" dirty="0">
                          <a:effectLst/>
                        </a:rPr>
                        <a:t>Que cherche-t-on à contrôler lors des essais sur béton durci?</a:t>
                      </a:r>
                      <a:endParaRPr lang="fr-CH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251651"/>
                  </a:ext>
                </a:extLst>
              </a:tr>
              <a:tr h="3342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Catégorie de propriétés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Propriété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>
                          <a:effectLst/>
                        </a:rPr>
                        <a:t>méthodes</a:t>
                      </a:r>
                      <a:endParaRPr lang="fr-CH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372128"/>
                  </a:ext>
                </a:extLst>
              </a:tr>
              <a:tr h="3342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Destructives 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Non Destructives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extLst>
                  <a:ext uri="{0D108BD9-81ED-4DB2-BD59-A6C34878D82A}">
                    <a16:rowId xmlns:a16="http://schemas.microsoft.com/office/drawing/2014/main" val="3991187402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</a:rPr>
                        <a:t>Résistances Mécaniques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Traction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Compression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Cisaillement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- Essai de charge</a:t>
                      </a:r>
                      <a:endParaRPr lang="fr-CH" sz="800" b="0" i="0" u="none" strike="noStrike" dirty="0">
                        <a:solidFill>
                          <a:srgbClr val="FF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 -Scléromètre</a:t>
                      </a:r>
                      <a:endParaRPr lang="fr-CH" sz="800" b="0" i="0" u="none" strike="noStrike" dirty="0">
                        <a:solidFill>
                          <a:schemeClr val="accent1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1435645790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fr-CH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  <a:ea typeface="+mn-ea"/>
                          <a:cs typeface="+mn-cs"/>
                        </a:rPr>
                        <a:t>Déformabilité 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fr-CH" sz="800" b="0" i="0" u="none" strike="noStrike" dirty="0">
                        <a:solidFill>
                          <a:srgbClr val="FF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3551782308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fr-CH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4212835149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fr-CH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1901996801"/>
                  </a:ext>
                </a:extLst>
              </a:tr>
            </a:tbl>
          </a:graphicData>
        </a:graphic>
      </p:graphicFrame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Sofia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1724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But</a:t>
            </a:r>
          </a:p>
        </p:txBody>
      </p:sp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D76BEFB8-DDB6-9749-9AD0-70F750321A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6071948"/>
              </p:ext>
            </p:extLst>
          </p:nvPr>
        </p:nvGraphicFramePr>
        <p:xfrm>
          <a:off x="1470977" y="692149"/>
          <a:ext cx="6649720" cy="415607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662430">
                  <a:extLst>
                    <a:ext uri="{9D8B030D-6E8A-4147-A177-3AD203B41FA5}">
                      <a16:colId xmlns:a16="http://schemas.microsoft.com/office/drawing/2014/main" val="2870530741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1726219157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2236744531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26222187"/>
                    </a:ext>
                  </a:extLst>
                </a:gridCol>
              </a:tblGrid>
              <a:tr h="67696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CH" sz="1300" u="none" strike="noStrike" dirty="0">
                          <a:effectLst/>
                        </a:rPr>
                        <a:t>Que cherche-t-on à contrôler lors des essais sur béton durci?</a:t>
                      </a:r>
                      <a:endParaRPr lang="fr-CH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251651"/>
                  </a:ext>
                </a:extLst>
              </a:tr>
              <a:tr h="3342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Catégorie de propriétés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Propriété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>
                          <a:effectLst/>
                        </a:rPr>
                        <a:t>méthodes</a:t>
                      </a:r>
                      <a:endParaRPr lang="fr-CH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372128"/>
                  </a:ext>
                </a:extLst>
              </a:tr>
              <a:tr h="3342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Destructives 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Non Destructives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extLst>
                  <a:ext uri="{0D108BD9-81ED-4DB2-BD59-A6C34878D82A}">
                    <a16:rowId xmlns:a16="http://schemas.microsoft.com/office/drawing/2014/main" val="3991187402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</a:rPr>
                        <a:t>Résistances Mécaniques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Traction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Compression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Cisaillement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- Essai de charge</a:t>
                      </a:r>
                      <a:endParaRPr lang="fr-CH" sz="800" b="0" i="0" u="none" strike="noStrike" dirty="0">
                        <a:solidFill>
                          <a:srgbClr val="FF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 -Scléromètre</a:t>
                      </a:r>
                      <a:endParaRPr lang="fr-CH" sz="800" b="0" i="0" u="none" strike="noStrike" dirty="0">
                        <a:solidFill>
                          <a:schemeClr val="accent1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1435645790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fr-CH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  <a:ea typeface="+mn-ea"/>
                          <a:cs typeface="+mn-cs"/>
                        </a:rPr>
                        <a:t>Déformabilité 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Module d’élasticité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Fluage 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Retrait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fr-CH" sz="800" b="0" i="0" u="none" strike="noStrike" dirty="0">
                        <a:solidFill>
                          <a:srgbClr val="FF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3551782308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fr-CH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4212835149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fr-CH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1901996801"/>
                  </a:ext>
                </a:extLst>
              </a:tr>
            </a:tbl>
          </a:graphicData>
        </a:graphic>
      </p:graphicFrame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Sofia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2259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But</a:t>
            </a:r>
          </a:p>
        </p:txBody>
      </p:sp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D76BEFB8-DDB6-9749-9AD0-70F750321A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789535"/>
              </p:ext>
            </p:extLst>
          </p:nvPr>
        </p:nvGraphicFramePr>
        <p:xfrm>
          <a:off x="1470977" y="692149"/>
          <a:ext cx="6649720" cy="415607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662430">
                  <a:extLst>
                    <a:ext uri="{9D8B030D-6E8A-4147-A177-3AD203B41FA5}">
                      <a16:colId xmlns:a16="http://schemas.microsoft.com/office/drawing/2014/main" val="2870530741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1726219157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2236744531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26222187"/>
                    </a:ext>
                  </a:extLst>
                </a:gridCol>
              </a:tblGrid>
              <a:tr h="67696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CH" sz="1300" u="none" strike="noStrike" dirty="0">
                          <a:effectLst/>
                        </a:rPr>
                        <a:t>Que cherche-t-on à contrôler lors des essais sur béton durci?</a:t>
                      </a:r>
                      <a:endParaRPr lang="fr-CH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251651"/>
                  </a:ext>
                </a:extLst>
              </a:tr>
              <a:tr h="3342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Catégorie de propriétés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Propriété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>
                          <a:effectLst/>
                        </a:rPr>
                        <a:t>méthodes</a:t>
                      </a:r>
                      <a:endParaRPr lang="fr-CH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372128"/>
                  </a:ext>
                </a:extLst>
              </a:tr>
              <a:tr h="3342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Destructives 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Non Destructives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extLst>
                  <a:ext uri="{0D108BD9-81ED-4DB2-BD59-A6C34878D82A}">
                    <a16:rowId xmlns:a16="http://schemas.microsoft.com/office/drawing/2014/main" val="3991187402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</a:rPr>
                        <a:t>Résistances Mécaniques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Traction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Compression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Cisaillement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- Essai de charge</a:t>
                      </a:r>
                      <a:endParaRPr lang="fr-CH" sz="800" b="0" i="0" u="none" strike="noStrike" dirty="0">
                        <a:solidFill>
                          <a:srgbClr val="FF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 -Scléromètre</a:t>
                      </a:r>
                      <a:endParaRPr lang="fr-CH" sz="800" b="0" i="0" u="none" strike="noStrike" dirty="0">
                        <a:solidFill>
                          <a:schemeClr val="accent1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1435645790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fr-CH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  <a:ea typeface="+mn-ea"/>
                          <a:cs typeface="+mn-cs"/>
                        </a:rPr>
                        <a:t>Déformabilité 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Module d’élasticité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Fluage 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Retrait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Vitesse du son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Mesure des déformations sous charge </a:t>
                      </a:r>
                      <a:endParaRPr lang="fr-CH" sz="800" b="0" i="0" u="none" strike="noStrike" dirty="0">
                        <a:solidFill>
                          <a:srgbClr val="FF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3551782308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fr-CH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4212835149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fr-CH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1901996801"/>
                  </a:ext>
                </a:extLst>
              </a:tr>
            </a:tbl>
          </a:graphicData>
        </a:graphic>
      </p:graphicFrame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Sofia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5744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But</a:t>
            </a:r>
          </a:p>
        </p:txBody>
      </p:sp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D76BEFB8-DDB6-9749-9AD0-70F750321A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335447"/>
              </p:ext>
            </p:extLst>
          </p:nvPr>
        </p:nvGraphicFramePr>
        <p:xfrm>
          <a:off x="1470977" y="692149"/>
          <a:ext cx="6649720" cy="415607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662430">
                  <a:extLst>
                    <a:ext uri="{9D8B030D-6E8A-4147-A177-3AD203B41FA5}">
                      <a16:colId xmlns:a16="http://schemas.microsoft.com/office/drawing/2014/main" val="2870530741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1726219157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2236744531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26222187"/>
                    </a:ext>
                  </a:extLst>
                </a:gridCol>
              </a:tblGrid>
              <a:tr h="67696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CH" sz="1300" u="none" strike="noStrike" dirty="0">
                          <a:effectLst/>
                        </a:rPr>
                        <a:t>Que cherche-t-on à contrôler lors des essais sur béton durci?</a:t>
                      </a:r>
                      <a:endParaRPr lang="fr-CH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251651"/>
                  </a:ext>
                </a:extLst>
              </a:tr>
              <a:tr h="3342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Catégorie de propriétés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Propriété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>
                          <a:effectLst/>
                        </a:rPr>
                        <a:t>méthodes</a:t>
                      </a:r>
                      <a:endParaRPr lang="fr-CH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372128"/>
                  </a:ext>
                </a:extLst>
              </a:tr>
              <a:tr h="3342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Destructives 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Non Destructives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extLst>
                  <a:ext uri="{0D108BD9-81ED-4DB2-BD59-A6C34878D82A}">
                    <a16:rowId xmlns:a16="http://schemas.microsoft.com/office/drawing/2014/main" val="3991187402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</a:rPr>
                        <a:t>Résistances Mécaniques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Traction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Compression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Cisaillement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- Essai de charge</a:t>
                      </a:r>
                      <a:endParaRPr lang="fr-CH" sz="800" b="0" i="0" u="none" strike="noStrike" dirty="0">
                        <a:solidFill>
                          <a:srgbClr val="FF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 -Scléromètre</a:t>
                      </a:r>
                      <a:endParaRPr lang="fr-CH" sz="800" b="0" i="0" u="none" strike="noStrike" dirty="0">
                        <a:solidFill>
                          <a:schemeClr val="accent1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1435645790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fr-CH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  <a:ea typeface="+mn-ea"/>
                          <a:cs typeface="+mn-cs"/>
                        </a:rPr>
                        <a:t>Déformabilité 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Module d’élasticité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Fluage 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Retrait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Vitesse du son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Mesure des déformations sous charge </a:t>
                      </a:r>
                      <a:endParaRPr lang="fr-CH" sz="800" b="0" i="0" u="none" strike="noStrike" dirty="0">
                        <a:solidFill>
                          <a:srgbClr val="FF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3551782308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fr-CH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  <a:ea typeface="+mn-ea"/>
                          <a:cs typeface="+mn-cs"/>
                        </a:rPr>
                        <a:t>Durabilité 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4212835149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fr-CH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1901996801"/>
                  </a:ext>
                </a:extLst>
              </a:tr>
            </a:tbl>
          </a:graphicData>
        </a:graphic>
      </p:graphicFrame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Sofia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1217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But</a:t>
            </a:r>
          </a:p>
        </p:txBody>
      </p:sp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D76BEFB8-DDB6-9749-9AD0-70F750321A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9873476"/>
              </p:ext>
            </p:extLst>
          </p:nvPr>
        </p:nvGraphicFramePr>
        <p:xfrm>
          <a:off x="1470977" y="692149"/>
          <a:ext cx="6649720" cy="415607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662430">
                  <a:extLst>
                    <a:ext uri="{9D8B030D-6E8A-4147-A177-3AD203B41FA5}">
                      <a16:colId xmlns:a16="http://schemas.microsoft.com/office/drawing/2014/main" val="2870530741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1726219157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2236744531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26222187"/>
                    </a:ext>
                  </a:extLst>
                </a:gridCol>
              </a:tblGrid>
              <a:tr h="67696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CH" sz="1300" u="none" strike="noStrike" dirty="0">
                          <a:effectLst/>
                        </a:rPr>
                        <a:t>Que cherche-t-on à contrôler lors des essais sur béton durci?</a:t>
                      </a:r>
                      <a:endParaRPr lang="fr-CH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251651"/>
                  </a:ext>
                </a:extLst>
              </a:tr>
              <a:tr h="3342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Catégorie de propriétés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Propriété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>
                          <a:effectLst/>
                        </a:rPr>
                        <a:t>méthodes</a:t>
                      </a:r>
                      <a:endParaRPr lang="fr-CH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372128"/>
                  </a:ext>
                </a:extLst>
              </a:tr>
              <a:tr h="3342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Destructives 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Non Destructives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extLst>
                  <a:ext uri="{0D108BD9-81ED-4DB2-BD59-A6C34878D82A}">
                    <a16:rowId xmlns:a16="http://schemas.microsoft.com/office/drawing/2014/main" val="3991187402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</a:rPr>
                        <a:t>Résistances Mécaniques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Traction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Compression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Cisaillement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- Essai de charge</a:t>
                      </a:r>
                      <a:endParaRPr lang="fr-CH" sz="800" b="0" i="0" u="none" strike="noStrike" dirty="0">
                        <a:solidFill>
                          <a:srgbClr val="FF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r>
                        <a:rPr lang="fr-CH" sz="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-Scléromètre</a:t>
                      </a:r>
                      <a:endParaRPr lang="fr-CH" sz="800" b="0" i="0" u="none" strike="noStrike" dirty="0">
                        <a:solidFill>
                          <a:schemeClr val="accent1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1435645790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fr-CH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  <a:ea typeface="+mn-ea"/>
                          <a:cs typeface="+mn-cs"/>
                        </a:rPr>
                        <a:t>Déformabilité 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Module d’élasticité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Fluage 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Retrait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Vitesse du son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Mesure des déformations sous charge </a:t>
                      </a:r>
                      <a:endParaRPr lang="fr-CH" sz="800" b="0" i="0" u="none" strike="noStrike" dirty="0">
                        <a:solidFill>
                          <a:srgbClr val="FF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3551782308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fr-CH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  <a:ea typeface="+mn-ea"/>
                          <a:cs typeface="+mn-cs"/>
                        </a:rPr>
                        <a:t>Durabilité 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Résistance au gel dégel</a:t>
                      </a:r>
                    </a:p>
                    <a:p>
                      <a:pPr marL="0" algn="l" defTabSz="685800" rtl="0" eaLnBrk="1" fontAlgn="ctr" latinLnBrk="0" hangingPunct="1"/>
                      <a:r>
                        <a:rPr lang="fr-CH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Résistance aux agressions chimique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Cycles de gel/dégel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Exposition à des solutions agressives et évaluation des dégradations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r>
                        <a:rPr lang="fr-CH" sz="8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Vitesse du son</a:t>
                      </a:r>
                    </a:p>
                    <a:p>
                      <a:pPr marL="0" algn="l" defTabSz="685800" rtl="0" eaLnBrk="1" fontAlgn="ctr" latinLnBrk="0" hangingPunct="1"/>
                      <a:r>
                        <a:rPr lang="fr-CH" sz="8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Module</a:t>
                      </a: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4212835149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fr-CH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1901996801"/>
                  </a:ext>
                </a:extLst>
              </a:tr>
            </a:tbl>
          </a:graphicData>
        </a:graphic>
      </p:graphicFrame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Sofia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5268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But</a:t>
            </a:r>
          </a:p>
        </p:txBody>
      </p:sp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D76BEFB8-DDB6-9749-9AD0-70F750321A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8067519"/>
              </p:ext>
            </p:extLst>
          </p:nvPr>
        </p:nvGraphicFramePr>
        <p:xfrm>
          <a:off x="1470977" y="692149"/>
          <a:ext cx="6649720" cy="415607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662430">
                  <a:extLst>
                    <a:ext uri="{9D8B030D-6E8A-4147-A177-3AD203B41FA5}">
                      <a16:colId xmlns:a16="http://schemas.microsoft.com/office/drawing/2014/main" val="2870530741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1726219157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2236744531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26222187"/>
                    </a:ext>
                  </a:extLst>
                </a:gridCol>
              </a:tblGrid>
              <a:tr h="67696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CH" sz="1300" u="none" strike="noStrike" dirty="0">
                          <a:effectLst/>
                        </a:rPr>
                        <a:t>Que cherche-t-on à contrôler lors des essais sur béton durci?</a:t>
                      </a:r>
                      <a:endParaRPr lang="fr-CH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251651"/>
                  </a:ext>
                </a:extLst>
              </a:tr>
              <a:tr h="3342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Catégorie de propriétés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Propriété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>
                          <a:effectLst/>
                        </a:rPr>
                        <a:t>méthodes</a:t>
                      </a:r>
                      <a:endParaRPr lang="fr-CH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372128"/>
                  </a:ext>
                </a:extLst>
              </a:tr>
              <a:tr h="3342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Destructives 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Non Destructives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extLst>
                  <a:ext uri="{0D108BD9-81ED-4DB2-BD59-A6C34878D82A}">
                    <a16:rowId xmlns:a16="http://schemas.microsoft.com/office/drawing/2014/main" val="3991187402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</a:rPr>
                        <a:t>Résistances Mécaniques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Traction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Compression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Cisaillement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- Essai de charge</a:t>
                      </a:r>
                      <a:endParaRPr lang="fr-CH" sz="800" b="0" i="0" u="none" strike="noStrike" dirty="0">
                        <a:solidFill>
                          <a:srgbClr val="FF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 -Scléromètre</a:t>
                      </a:r>
                      <a:endParaRPr lang="fr-CH" sz="800" b="0" i="0" u="none" strike="noStrike" dirty="0">
                        <a:solidFill>
                          <a:schemeClr val="accent1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1435645790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fr-CH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  <a:ea typeface="+mn-ea"/>
                          <a:cs typeface="+mn-cs"/>
                        </a:rPr>
                        <a:t>Déformabilité 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Module d’élasticité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Fluage 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Retrait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Vitesse du son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Mesure des déformations sous charge </a:t>
                      </a:r>
                      <a:endParaRPr lang="fr-CH" sz="800" b="0" i="0" u="none" strike="noStrike" dirty="0">
                        <a:solidFill>
                          <a:srgbClr val="FF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3551782308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fr-CH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  <a:ea typeface="+mn-ea"/>
                          <a:cs typeface="+mn-cs"/>
                        </a:rPr>
                        <a:t>Durabilité 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Résistance au gel dégel</a:t>
                      </a:r>
                    </a:p>
                    <a:p>
                      <a:pPr marL="0" algn="l" defTabSz="685800" rtl="0" eaLnBrk="1" fontAlgn="ctr" latinLnBrk="0" hangingPunct="1"/>
                      <a:r>
                        <a:rPr lang="fr-CH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Résistance aux agressions chimique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Cycles de gel/dégel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Exposition à des solutions agressives et évaluation des dégradations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r>
                        <a:rPr lang="fr-CH" sz="8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Vitesse du son</a:t>
                      </a:r>
                    </a:p>
                    <a:p>
                      <a:pPr marL="0" algn="l" defTabSz="685800" rtl="0" eaLnBrk="1" fontAlgn="ctr" latinLnBrk="0" hangingPunct="1"/>
                      <a:r>
                        <a:rPr lang="fr-CH" sz="8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Module</a:t>
                      </a: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4212835149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fr-CH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  <a:ea typeface="+mn-ea"/>
                          <a:cs typeface="+mn-cs"/>
                        </a:rPr>
                        <a:t>Propriétés physiques 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marL="0" marR="0" lvl="0" indent="-17145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CH" sz="800" u="none" strike="noStrike" dirty="0">
                          <a:effectLst/>
                        </a:rPr>
                        <a:t>Masse volumique</a:t>
                      </a:r>
                    </a:p>
                    <a:p>
                      <a:pPr marL="0" marR="0" lvl="0" indent="-17145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CH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porosité, teneur en eau</a:t>
                      </a:r>
                    </a:p>
                    <a:p>
                      <a:pPr marL="0" indent="-171450" algn="l" defTabSz="685800" rtl="0" eaLnBrk="1" fontAlgn="ctr" latinLnBrk="0" hangingPunct="1">
                        <a:buFontTx/>
                        <a:buChar char="-"/>
                      </a:pPr>
                      <a:r>
                        <a:rPr lang="fr-CH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Perméabilité</a:t>
                      </a:r>
                    </a:p>
                    <a:p>
                      <a:pPr marL="0" indent="-171450" algn="l" defTabSz="685800" rtl="0" eaLnBrk="1" fontAlgn="ctr" latinLnBrk="0" hangingPunct="1">
                        <a:buFontTx/>
                        <a:buChar char="-"/>
                      </a:pPr>
                      <a:r>
                        <a:rPr lang="fr-CH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Absorption capillaire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1901996801"/>
                  </a:ext>
                </a:extLst>
              </a:tr>
            </a:tbl>
          </a:graphicData>
        </a:graphic>
      </p:graphicFrame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Sofia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1945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But</a:t>
            </a:r>
          </a:p>
        </p:txBody>
      </p:sp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D76BEFB8-DDB6-9749-9AD0-70F750321A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5113370"/>
              </p:ext>
            </p:extLst>
          </p:nvPr>
        </p:nvGraphicFramePr>
        <p:xfrm>
          <a:off x="1470977" y="692149"/>
          <a:ext cx="6649720" cy="415607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662430">
                  <a:extLst>
                    <a:ext uri="{9D8B030D-6E8A-4147-A177-3AD203B41FA5}">
                      <a16:colId xmlns:a16="http://schemas.microsoft.com/office/drawing/2014/main" val="2870530741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1726219157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2236744531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26222187"/>
                    </a:ext>
                  </a:extLst>
                </a:gridCol>
              </a:tblGrid>
              <a:tr h="67696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CH" sz="1300" u="none" strike="noStrike" dirty="0">
                          <a:effectLst/>
                        </a:rPr>
                        <a:t>Que cherche-t-on à contrôler lors des essais sur béton durci?</a:t>
                      </a:r>
                      <a:endParaRPr lang="fr-CH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251651"/>
                  </a:ext>
                </a:extLst>
              </a:tr>
              <a:tr h="3342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Catégorie de propriétés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Propriété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>
                          <a:effectLst/>
                        </a:rPr>
                        <a:t>méthodes</a:t>
                      </a:r>
                      <a:endParaRPr lang="fr-CH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372128"/>
                  </a:ext>
                </a:extLst>
              </a:tr>
              <a:tr h="3342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Destructives 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Non Destructives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extLst>
                  <a:ext uri="{0D108BD9-81ED-4DB2-BD59-A6C34878D82A}">
                    <a16:rowId xmlns:a16="http://schemas.microsoft.com/office/drawing/2014/main" val="3991187402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</a:rPr>
                        <a:t>Résistances Mécaniques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Traction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Compression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Cisaillement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- Essai de charge</a:t>
                      </a:r>
                      <a:endParaRPr lang="fr-CH" sz="800" b="0" i="0" u="none" strike="noStrike" dirty="0">
                        <a:solidFill>
                          <a:srgbClr val="FF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 -Scléromètre</a:t>
                      </a:r>
                      <a:endParaRPr lang="fr-CH" sz="800" b="0" i="0" u="none" strike="noStrike" dirty="0">
                        <a:solidFill>
                          <a:schemeClr val="accent1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1435645790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fr-CH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  <a:ea typeface="+mn-ea"/>
                          <a:cs typeface="+mn-cs"/>
                        </a:rPr>
                        <a:t>Déformabilité 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Module d’élasticité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Fluage 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Retrait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Vitesse du son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Mesure des déformations sous charge </a:t>
                      </a:r>
                      <a:endParaRPr lang="fr-CH" sz="800" b="0" i="0" u="none" strike="noStrike" dirty="0">
                        <a:solidFill>
                          <a:srgbClr val="FF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3551782308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fr-CH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  <a:ea typeface="+mn-ea"/>
                          <a:cs typeface="+mn-cs"/>
                        </a:rPr>
                        <a:t>Durabilité 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Résistance au gel dégel</a:t>
                      </a:r>
                    </a:p>
                    <a:p>
                      <a:pPr marL="0" algn="l" defTabSz="685800" rtl="0" eaLnBrk="1" fontAlgn="ctr" latinLnBrk="0" hangingPunct="1"/>
                      <a:r>
                        <a:rPr lang="fr-CH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Résistance aux agressions chimique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Cycles de gel/dégel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Exposition à des solutions agressives et évaluation des dégradations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r>
                        <a:rPr lang="fr-CH" sz="8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Vitesse du son</a:t>
                      </a:r>
                    </a:p>
                    <a:p>
                      <a:pPr marL="0" algn="l" defTabSz="685800" rtl="0" eaLnBrk="1" fontAlgn="ctr" latinLnBrk="0" hangingPunct="1"/>
                      <a:r>
                        <a:rPr lang="fr-CH" sz="8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Module</a:t>
                      </a: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4212835149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fr-CH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  <a:ea typeface="+mn-ea"/>
                          <a:cs typeface="+mn-cs"/>
                        </a:rPr>
                        <a:t>Propriétés physiques 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marL="0" marR="0" lvl="0" indent="-17145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CH" sz="800" u="none" strike="noStrike" dirty="0">
                          <a:effectLst/>
                        </a:rPr>
                        <a:t>Masse volumique</a:t>
                      </a:r>
                    </a:p>
                    <a:p>
                      <a:pPr marL="0" marR="0" lvl="0" indent="-17145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CH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porosité, teneur en eau</a:t>
                      </a:r>
                    </a:p>
                    <a:p>
                      <a:pPr marL="0" indent="-171450" algn="l" defTabSz="685800" rtl="0" eaLnBrk="1" fontAlgn="ctr" latinLnBrk="0" hangingPunct="1">
                        <a:buFontTx/>
                        <a:buChar char="-"/>
                      </a:pPr>
                      <a:r>
                        <a:rPr lang="fr-CH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Perméabilité</a:t>
                      </a:r>
                    </a:p>
                    <a:p>
                      <a:pPr marL="0" indent="-171450" algn="l" defTabSz="685800" rtl="0" eaLnBrk="1" fontAlgn="ctr" latinLnBrk="0" hangingPunct="1">
                        <a:buFontTx/>
                        <a:buChar char="-"/>
                      </a:pPr>
                      <a:r>
                        <a:rPr lang="fr-CH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Absorption capillaire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-Profondeur de pénétration d’eau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marL="0" indent="0" algn="l" rtl="0" fontAlgn="ctr">
                        <a:buFontTx/>
                        <a:buNone/>
                      </a:pPr>
                      <a:endParaRPr lang="fr-CH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1901996801"/>
                  </a:ext>
                </a:extLst>
              </a:tr>
            </a:tbl>
          </a:graphicData>
        </a:graphic>
      </p:graphicFrame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Sofia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0329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But</a:t>
            </a:r>
          </a:p>
        </p:txBody>
      </p:sp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D76BEFB8-DDB6-9749-9AD0-70F750321A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1693774"/>
              </p:ext>
            </p:extLst>
          </p:nvPr>
        </p:nvGraphicFramePr>
        <p:xfrm>
          <a:off x="1470977" y="692149"/>
          <a:ext cx="6649720" cy="415607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662430">
                  <a:extLst>
                    <a:ext uri="{9D8B030D-6E8A-4147-A177-3AD203B41FA5}">
                      <a16:colId xmlns:a16="http://schemas.microsoft.com/office/drawing/2014/main" val="2870530741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1726219157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2236744531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26222187"/>
                    </a:ext>
                  </a:extLst>
                </a:gridCol>
              </a:tblGrid>
              <a:tr h="67696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CH" sz="1300" u="none" strike="noStrike" dirty="0">
                          <a:effectLst/>
                        </a:rPr>
                        <a:t>Que cherche-t-on à contrôler lors des essais sur béton durci?</a:t>
                      </a:r>
                      <a:endParaRPr lang="fr-CH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251651"/>
                  </a:ext>
                </a:extLst>
              </a:tr>
              <a:tr h="3342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Catégorie de propriétés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Propriété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>
                          <a:effectLst/>
                        </a:rPr>
                        <a:t>méthodes</a:t>
                      </a:r>
                      <a:endParaRPr lang="fr-CH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372128"/>
                  </a:ext>
                </a:extLst>
              </a:tr>
              <a:tr h="3342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Destructives 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Non Destructives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extLst>
                  <a:ext uri="{0D108BD9-81ED-4DB2-BD59-A6C34878D82A}">
                    <a16:rowId xmlns:a16="http://schemas.microsoft.com/office/drawing/2014/main" val="3991187402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</a:rPr>
                        <a:t>Résistances Mécaniques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Traction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Compression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Cisaillement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- Essai de charge</a:t>
                      </a:r>
                      <a:endParaRPr lang="fr-CH" sz="800" b="0" i="0" u="none" strike="noStrike" dirty="0">
                        <a:solidFill>
                          <a:srgbClr val="FF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 -Scléromètre</a:t>
                      </a:r>
                      <a:endParaRPr lang="fr-CH" sz="800" b="0" i="0" u="none" strike="noStrike" dirty="0">
                        <a:solidFill>
                          <a:schemeClr val="accent1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1435645790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fr-CH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  <a:ea typeface="+mn-ea"/>
                          <a:cs typeface="+mn-cs"/>
                        </a:rPr>
                        <a:t>Déformabilité 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Module d’élasticité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Fluage 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Retrait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Vitesse du son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Mesure des déformations sous charge </a:t>
                      </a:r>
                      <a:endParaRPr lang="fr-CH" sz="800" b="0" i="0" u="none" strike="noStrike" dirty="0">
                        <a:solidFill>
                          <a:srgbClr val="FF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3551782308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fr-CH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  <a:ea typeface="+mn-ea"/>
                          <a:cs typeface="+mn-cs"/>
                        </a:rPr>
                        <a:t>Durabilité 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Résistance au gel dégel</a:t>
                      </a:r>
                    </a:p>
                    <a:p>
                      <a:pPr marL="0" algn="l" defTabSz="685800" rtl="0" eaLnBrk="1" fontAlgn="ctr" latinLnBrk="0" hangingPunct="1"/>
                      <a:r>
                        <a:rPr lang="fr-CH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Résistance aux agressions chimique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Cycles de gel/dégel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Exposition à des solutions agressives et évaluation des dégradations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r>
                        <a:rPr lang="fr-CH" sz="8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Vitesse du son</a:t>
                      </a:r>
                    </a:p>
                    <a:p>
                      <a:pPr marL="0" algn="l" defTabSz="685800" rtl="0" eaLnBrk="1" fontAlgn="ctr" latinLnBrk="0" hangingPunct="1"/>
                      <a:r>
                        <a:rPr lang="fr-CH" sz="8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Module</a:t>
                      </a: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4212835149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fr-CH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  <a:ea typeface="+mn-ea"/>
                          <a:cs typeface="+mn-cs"/>
                        </a:rPr>
                        <a:t>Propriétés physiques 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marL="0" marR="0" lvl="0" indent="-17145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CH" sz="800" u="none" strike="noStrike" dirty="0">
                          <a:effectLst/>
                        </a:rPr>
                        <a:t>Masse volumique</a:t>
                      </a:r>
                    </a:p>
                    <a:p>
                      <a:pPr marL="0" marR="0" lvl="0" indent="-17145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CH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porosité, teneur en eau</a:t>
                      </a:r>
                    </a:p>
                    <a:p>
                      <a:pPr marL="0" indent="-171450" algn="l" defTabSz="685800" rtl="0" eaLnBrk="1" fontAlgn="ctr" latinLnBrk="0" hangingPunct="1">
                        <a:buFontTx/>
                        <a:buChar char="-"/>
                      </a:pPr>
                      <a:r>
                        <a:rPr lang="fr-CH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Perméabilité</a:t>
                      </a:r>
                    </a:p>
                    <a:p>
                      <a:pPr marL="0" indent="-171450" algn="l" defTabSz="685800" rtl="0" eaLnBrk="1" fontAlgn="ctr" latinLnBrk="0" hangingPunct="1">
                        <a:buFontTx/>
                        <a:buChar char="-"/>
                      </a:pPr>
                      <a:r>
                        <a:rPr lang="fr-CH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Absorption capillaire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-Profondeur de pénétration d’eau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marL="0" indent="0" algn="l" rtl="0" fontAlgn="ctr">
                        <a:buFontTx/>
                        <a:buNone/>
                      </a:pPr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Pesée hydrostatique</a:t>
                      </a:r>
                    </a:p>
                    <a:p>
                      <a:pPr marL="0" indent="0" algn="l" defTabSz="685800" rtl="0" eaLnBrk="1" fontAlgn="ctr" latinLnBrk="0" hangingPunct="1">
                        <a:buFontTx/>
                        <a:buNone/>
                      </a:pPr>
                      <a:r>
                        <a:rPr lang="fr-CH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Mesure du volume des vides</a:t>
                      </a:r>
                    </a:p>
                    <a:p>
                      <a:pPr marL="0" indent="0" algn="l" defTabSz="685800" rtl="0" eaLnBrk="1" fontAlgn="ctr" latinLnBrk="0" hangingPunct="1">
                        <a:buFontTx/>
                        <a:buNone/>
                      </a:pPr>
                      <a:r>
                        <a:rPr lang="fr-CH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Mesure de l’absorption d’eau</a:t>
                      </a: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1901996801"/>
                  </a:ext>
                </a:extLst>
              </a:tr>
            </a:tbl>
          </a:graphicData>
        </a:graphic>
      </p:graphicFrame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Sofia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0470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2132" y="175269"/>
            <a:ext cx="4559754" cy="1072753"/>
          </a:xfrm>
        </p:spPr>
        <p:txBody>
          <a:bodyPr/>
          <a:lstStyle/>
          <a:p>
            <a:r>
              <a:rPr lang="fr-CH" dirty="0"/>
              <a:t>Récapitulatif résultats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Sofia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19</a:t>
            </a:fld>
            <a:endParaRPr lang="fr-FR" dirty="0"/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2FEC04D4-CA5A-9F4F-BAE2-95F1B483C0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2849512"/>
              </p:ext>
            </p:extLst>
          </p:nvPr>
        </p:nvGraphicFramePr>
        <p:xfrm>
          <a:off x="2489200" y="638628"/>
          <a:ext cx="4731658" cy="433977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851518">
                  <a:extLst>
                    <a:ext uri="{9D8B030D-6E8A-4147-A177-3AD203B41FA5}">
                      <a16:colId xmlns:a16="http://schemas.microsoft.com/office/drawing/2014/main" val="2483390748"/>
                    </a:ext>
                  </a:extLst>
                </a:gridCol>
                <a:gridCol w="1440070">
                  <a:extLst>
                    <a:ext uri="{9D8B030D-6E8A-4147-A177-3AD203B41FA5}">
                      <a16:colId xmlns:a16="http://schemas.microsoft.com/office/drawing/2014/main" val="283910861"/>
                    </a:ext>
                  </a:extLst>
                </a:gridCol>
                <a:gridCol w="1440070">
                  <a:extLst>
                    <a:ext uri="{9D8B030D-6E8A-4147-A177-3AD203B41FA5}">
                      <a16:colId xmlns:a16="http://schemas.microsoft.com/office/drawing/2014/main" val="1149279206"/>
                    </a:ext>
                  </a:extLst>
                </a:gridCol>
              </a:tblGrid>
              <a:tr h="33382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CH" sz="1600" b="1" u="none" strike="noStrike" dirty="0">
                          <a:effectLst/>
                        </a:rPr>
                        <a:t>Résultats d'essai</a:t>
                      </a:r>
                      <a:endParaRPr lang="fr-CH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433524"/>
                  </a:ext>
                </a:extLst>
              </a:tr>
              <a:tr h="333829"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E/C</a:t>
                      </a:r>
                      <a:endParaRPr lang="fr-CH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extLst>
                  <a:ext uri="{0D108BD9-81ED-4DB2-BD59-A6C34878D82A}">
                    <a16:rowId xmlns:a16="http://schemas.microsoft.com/office/drawing/2014/main" val="1294745173"/>
                  </a:ext>
                </a:extLst>
              </a:tr>
              <a:tr h="333829"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Densité géométrique</a:t>
                      </a:r>
                      <a:endParaRPr lang="fr-CH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extLst>
                  <a:ext uri="{0D108BD9-81ED-4DB2-BD59-A6C34878D82A}">
                    <a16:rowId xmlns:a16="http://schemas.microsoft.com/office/drawing/2014/main" val="4037483327"/>
                  </a:ext>
                </a:extLst>
              </a:tr>
              <a:tr h="333829"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Densité hydrostatique</a:t>
                      </a:r>
                      <a:endParaRPr lang="fr-CH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extLst>
                  <a:ext uri="{0D108BD9-81ED-4DB2-BD59-A6C34878D82A}">
                    <a16:rowId xmlns:a16="http://schemas.microsoft.com/office/drawing/2014/main" val="308820947"/>
                  </a:ext>
                </a:extLst>
              </a:tr>
              <a:tr h="333829"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Vitesse du son</a:t>
                      </a:r>
                      <a:endParaRPr lang="fr-CH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extLst>
                  <a:ext uri="{0D108BD9-81ED-4DB2-BD59-A6C34878D82A}">
                    <a16:rowId xmlns:a16="http://schemas.microsoft.com/office/drawing/2014/main" val="792927704"/>
                  </a:ext>
                </a:extLst>
              </a:tr>
              <a:tr h="333829"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Module dynamique</a:t>
                      </a:r>
                      <a:endParaRPr lang="fr-CH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extLst>
                  <a:ext uri="{0D108BD9-81ED-4DB2-BD59-A6C34878D82A}">
                    <a16:rowId xmlns:a16="http://schemas.microsoft.com/office/drawing/2014/main" val="3199884822"/>
                  </a:ext>
                </a:extLst>
              </a:tr>
              <a:tr h="333829"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Module mécanique</a:t>
                      </a:r>
                      <a:endParaRPr lang="fr-CH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extLst>
                  <a:ext uri="{0D108BD9-81ED-4DB2-BD59-A6C34878D82A}">
                    <a16:rowId xmlns:a16="http://schemas.microsoft.com/office/drawing/2014/main" val="2393465851"/>
                  </a:ext>
                </a:extLst>
              </a:tr>
              <a:tr h="333829"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dureté scléromètre</a:t>
                      </a:r>
                      <a:endParaRPr lang="fr-CH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extLst>
                  <a:ext uri="{0D108BD9-81ED-4DB2-BD59-A6C34878D82A}">
                    <a16:rowId xmlns:a16="http://schemas.microsoft.com/office/drawing/2014/main" val="350145863"/>
                  </a:ext>
                </a:extLst>
              </a:tr>
              <a:tr h="333829"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0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Rc</a:t>
                      </a:r>
                      <a:r>
                        <a:rPr lang="fr-CH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scléromètre</a:t>
                      </a:r>
                      <a:endParaRPr lang="fr-CH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extLst>
                  <a:ext uri="{0D108BD9-81ED-4DB2-BD59-A6C34878D82A}">
                    <a16:rowId xmlns:a16="http://schemas.microsoft.com/office/drawing/2014/main" val="909455348"/>
                  </a:ext>
                </a:extLst>
              </a:tr>
              <a:tr h="333829"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0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Rc</a:t>
                      </a:r>
                      <a:r>
                        <a:rPr lang="fr-CH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cylindre</a:t>
                      </a:r>
                      <a:endParaRPr lang="fr-CH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extLst>
                  <a:ext uri="{0D108BD9-81ED-4DB2-BD59-A6C34878D82A}">
                    <a16:rowId xmlns:a16="http://schemas.microsoft.com/office/drawing/2014/main" val="3911260045"/>
                  </a:ext>
                </a:extLst>
              </a:tr>
              <a:tr h="333829"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0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Rc</a:t>
                      </a:r>
                      <a:r>
                        <a:rPr lang="fr-CH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cube</a:t>
                      </a:r>
                      <a:endParaRPr lang="fr-CH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extLst>
                  <a:ext uri="{0D108BD9-81ED-4DB2-BD59-A6C34878D82A}">
                    <a16:rowId xmlns:a16="http://schemas.microsoft.com/office/drawing/2014/main" val="4101578856"/>
                  </a:ext>
                </a:extLst>
              </a:tr>
              <a:tr h="333829"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Brésilien</a:t>
                      </a:r>
                      <a:endParaRPr lang="fr-CH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extLst>
                  <a:ext uri="{0D108BD9-81ED-4DB2-BD59-A6C34878D82A}">
                    <a16:rowId xmlns:a16="http://schemas.microsoft.com/office/drawing/2014/main" val="2401988931"/>
                  </a:ext>
                </a:extLst>
              </a:tr>
              <a:tr h="333829"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Flexion</a:t>
                      </a:r>
                      <a:endParaRPr lang="fr-CH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07" marR="3907" marT="3907" marB="0" anchor="ctr"/>
                </a:tc>
                <a:extLst>
                  <a:ext uri="{0D108BD9-81ED-4DB2-BD59-A6C34878D82A}">
                    <a16:rowId xmlns:a16="http://schemas.microsoft.com/office/drawing/2014/main" val="3096538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5420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But</a:t>
            </a:r>
          </a:p>
        </p:txBody>
      </p:sp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D76BEFB8-DDB6-9749-9AD0-70F750321A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902174"/>
              </p:ext>
            </p:extLst>
          </p:nvPr>
        </p:nvGraphicFramePr>
        <p:xfrm>
          <a:off x="1470977" y="692149"/>
          <a:ext cx="6649720" cy="676969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6649720">
                  <a:extLst>
                    <a:ext uri="{9D8B030D-6E8A-4147-A177-3AD203B41FA5}">
                      <a16:colId xmlns:a16="http://schemas.microsoft.com/office/drawing/2014/main" val="2870530741"/>
                    </a:ext>
                  </a:extLst>
                </a:gridCol>
              </a:tblGrid>
              <a:tr h="676969"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300" u="none" strike="noStrike" dirty="0">
                          <a:effectLst/>
                        </a:rPr>
                        <a:t>Que cherche-t-on à contrôler lors des essais sur béton durci?</a:t>
                      </a:r>
                      <a:endParaRPr lang="fr-CH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extLst>
                  <a:ext uri="{0D108BD9-81ED-4DB2-BD59-A6C34878D82A}">
                    <a16:rowId xmlns:a16="http://schemas.microsoft.com/office/drawing/2014/main" val="4032251651"/>
                  </a:ext>
                </a:extLst>
              </a:tr>
            </a:tbl>
          </a:graphicData>
        </a:graphic>
      </p:graphicFrame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Sofia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1936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2132" y="175269"/>
            <a:ext cx="4559754" cy="1072753"/>
          </a:xfrm>
        </p:spPr>
        <p:txBody>
          <a:bodyPr/>
          <a:lstStyle/>
          <a:p>
            <a:r>
              <a:rPr lang="fr-CH" dirty="0"/>
              <a:t>Forme éprouvettes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Sofia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20</a:t>
            </a:fld>
            <a:endParaRPr lang="fr-FR" dirty="0"/>
          </a:p>
        </p:txBody>
      </p:sp>
      <p:grpSp>
        <p:nvGrpSpPr>
          <p:cNvPr id="8" name="Grouper 32">
            <a:extLst>
              <a:ext uri="{FF2B5EF4-FFF2-40B4-BE49-F238E27FC236}">
                <a16:creationId xmlns:a16="http://schemas.microsoft.com/office/drawing/2014/main" id="{00000000-0008-0000-0200-000021000000}"/>
              </a:ext>
            </a:extLst>
          </p:cNvPr>
          <p:cNvGrpSpPr/>
          <p:nvPr/>
        </p:nvGrpSpPr>
        <p:grpSpPr>
          <a:xfrm>
            <a:off x="1152938" y="661334"/>
            <a:ext cx="6491025" cy="4482166"/>
            <a:chOff x="0" y="0"/>
            <a:chExt cx="9444038" cy="5780087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00000000-0008-0000-0200-000003000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2588" y="0"/>
              <a:ext cx="1450975" cy="1169987"/>
            </a:xfrm>
            <a:prstGeom prst="rect">
              <a:avLst/>
            </a:prstGeom>
            <a:noFill/>
            <a:ln>
              <a:noFill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00000000-0008-0000-0200-000004000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5525" y="250825"/>
              <a:ext cx="1101725" cy="919162"/>
            </a:xfrm>
            <a:prstGeom prst="rect">
              <a:avLst/>
            </a:prstGeom>
            <a:noFill/>
            <a:ln>
              <a:noFill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00000000-0008-0000-0200-000005000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2588" y="1428750"/>
              <a:ext cx="879475" cy="1982787"/>
            </a:xfrm>
            <a:prstGeom prst="rect">
              <a:avLst/>
            </a:prstGeom>
            <a:noFill/>
            <a:ln>
              <a:noFill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00000000-0008-0000-0200-000006000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9588" y="2092325"/>
              <a:ext cx="1006475" cy="633412"/>
            </a:xfrm>
            <a:prstGeom prst="rect">
              <a:avLst/>
            </a:prstGeom>
            <a:noFill/>
            <a:ln>
              <a:noFill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00000000-0008-0000-0200-000007000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9275" y="2092325"/>
              <a:ext cx="1082675" cy="633412"/>
            </a:xfrm>
            <a:prstGeom prst="rect">
              <a:avLst/>
            </a:prstGeom>
            <a:noFill/>
            <a:ln>
              <a:noFill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00000000-0008-0000-0200-000008000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9888" y="2082800"/>
              <a:ext cx="2011362" cy="642937"/>
            </a:xfrm>
            <a:prstGeom prst="rect">
              <a:avLst/>
            </a:prstGeom>
            <a:noFill/>
            <a:ln>
              <a:noFill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00000000-0008-0000-0200-000009000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7025" y="3627437"/>
              <a:ext cx="909638" cy="215265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00000000-0008-0000-0200-00000A000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1150" y="4144962"/>
              <a:ext cx="474663" cy="1125538"/>
            </a:xfrm>
            <a:prstGeom prst="rect">
              <a:avLst/>
            </a:prstGeom>
            <a:noFill/>
            <a:ln>
              <a:noFill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0000000-0008-0000-0200-00000B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4559"/>
              <a:ext cx="1931989" cy="525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 xmlns:xdr="http://schemas.openxmlformats.org/drawingml/2006/spreadsheetDrawing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xmlns:xdr="http://schemas.openxmlformats.org/drawingml/2006/spreadsheetDrawing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eaLnBrk="1" hangingPunct="1"/>
              <a:r>
                <a:rPr lang="en-US" altLang="x-none" sz="1200" b="1" dirty="0">
                  <a:solidFill>
                    <a:srgbClr val="F3412A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eneva" charset="0"/>
                  <a:ea typeface="ＭＳ Ｐゴシック" charset="-128"/>
                  <a:sym typeface="Geneva" charset="0"/>
                </a:rPr>
                <a:t>•</a:t>
              </a:r>
              <a:r>
                <a:rPr lang="en-US" altLang="x-none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charset="0"/>
                  <a:ea typeface="ＭＳ Ｐゴシック" charset="-128"/>
                  <a:sym typeface="Helvetica" charset="0"/>
                </a:rPr>
                <a:t> </a:t>
              </a:r>
              <a:r>
                <a:rPr lang="en-US" altLang="x-none" sz="1200" b="1" dirty="0">
                  <a:solidFill>
                    <a:srgbClr val="F80A1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charset="0"/>
                  <a:ea typeface="ＭＳ Ｐゴシック" charset="-128"/>
                  <a:sym typeface="Helvetica" charset="0"/>
                </a:rPr>
                <a:t>Cubes</a:t>
              </a:r>
            </a:p>
            <a:p>
              <a:pPr algn="just" eaLnBrk="1" hangingPunct="1">
                <a:spcBef>
                  <a:spcPts val="300"/>
                </a:spcBef>
              </a:pPr>
              <a:r>
                <a:rPr lang="en-US" altLang="x-none" sz="1200" b="1" dirty="0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- Compression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0000000-0008-0000-0200-00000C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32289"/>
              <a:ext cx="2709862" cy="1012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 xmlns:xdr="http://schemas.openxmlformats.org/drawingml/2006/spreadsheetDrawing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xmlns:xdr="http://schemas.openxmlformats.org/drawingml/2006/spreadsheetDrawing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eaLnBrk="1" hangingPunct="1"/>
              <a:r>
                <a:rPr lang="en-US" altLang="x-none" sz="2200" b="1" dirty="0">
                  <a:solidFill>
                    <a:srgbClr val="F3412A"/>
                  </a:solidFill>
                  <a:latin typeface="Geneva" charset="0"/>
                  <a:ea typeface="ＭＳ Ｐゴシック" charset="-128"/>
                  <a:sym typeface="Geneva" charset="0"/>
                </a:rPr>
                <a:t>•</a:t>
              </a:r>
              <a:r>
                <a:rPr lang="en-US" altLang="x-none" sz="2200" b="1" dirty="0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 </a:t>
              </a:r>
              <a:r>
                <a:rPr lang="en-US" altLang="x-none" sz="1200" b="1" dirty="0" err="1">
                  <a:solidFill>
                    <a:srgbClr val="F80A12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Prismes</a:t>
              </a:r>
              <a:endParaRPr lang="en-US" altLang="x-none" sz="1200" b="1" dirty="0">
                <a:solidFill>
                  <a:srgbClr val="F80A1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  <a:ea typeface="ＭＳ Ｐゴシック" charset="-128"/>
                <a:sym typeface="Helvetica" charset="0"/>
              </a:endParaRPr>
            </a:p>
            <a:p>
              <a:pPr algn="just" eaLnBrk="1" hangingPunct="1">
                <a:spcBef>
                  <a:spcPts val="300"/>
                </a:spcBef>
              </a:pPr>
              <a:r>
                <a:rPr lang="en-US" altLang="x-none" sz="1200" b="1" dirty="0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- Compression </a:t>
              </a:r>
              <a:r>
                <a:rPr lang="en-US" altLang="x-none" sz="1200" b="1" dirty="0" err="1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debout</a:t>
              </a:r>
              <a:endParaRPr lang="en-US" altLang="x-none" sz="1200" b="1" dirty="0">
                <a:solidFill>
                  <a:schemeClr val="tx1"/>
                </a:solidFill>
                <a:latin typeface="Helvetica" charset="0"/>
                <a:ea typeface="ＭＳ Ｐゴシック" charset="-128"/>
                <a:sym typeface="Helvetica" charset="0"/>
              </a:endParaRPr>
            </a:p>
            <a:p>
              <a:pPr algn="just" eaLnBrk="1" hangingPunct="1">
                <a:spcBef>
                  <a:spcPts val="300"/>
                </a:spcBef>
              </a:pPr>
              <a:r>
                <a:rPr lang="en-US" altLang="x-none" sz="1200" b="1" dirty="0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- Flexion + </a:t>
              </a:r>
              <a:r>
                <a:rPr lang="en-US" altLang="x-none" sz="1200" b="1" dirty="0" err="1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compr</a:t>
              </a:r>
              <a:r>
                <a:rPr lang="en-US" altLang="x-none" sz="1200" b="1" dirty="0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0000000-0008-0000-0200-00000D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8" y="3638707"/>
              <a:ext cx="2708275" cy="129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 xmlns:xdr="http://schemas.openxmlformats.org/drawingml/2006/spreadsheetDrawing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xmlns:xdr="http://schemas.openxmlformats.org/drawingml/2006/spreadsheetDrawing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eaLnBrk="1" hangingPunct="1"/>
              <a:r>
                <a:rPr lang="en-US" altLang="x-none" sz="2200" b="1" dirty="0">
                  <a:solidFill>
                    <a:srgbClr val="F3412A"/>
                  </a:solidFill>
                  <a:latin typeface="Geneva" charset="0"/>
                  <a:ea typeface="ＭＳ Ｐゴシック" charset="-128"/>
                  <a:sym typeface="Geneva" charset="0"/>
                </a:rPr>
                <a:t>•</a:t>
              </a:r>
              <a:r>
                <a:rPr lang="en-US" altLang="x-none" sz="2200" b="1" dirty="0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 </a:t>
              </a:r>
              <a:r>
                <a:rPr lang="en-US" altLang="x-none" sz="1200" b="1" dirty="0" err="1">
                  <a:solidFill>
                    <a:srgbClr val="F80A12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Cylindres</a:t>
              </a:r>
              <a:endParaRPr lang="en-US" altLang="x-none" sz="1200" b="1" dirty="0">
                <a:solidFill>
                  <a:srgbClr val="F80A1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  <a:ea typeface="ＭＳ Ｐゴシック" charset="-128"/>
                <a:sym typeface="Helvetica" charset="0"/>
              </a:endParaRPr>
            </a:p>
            <a:p>
              <a:pPr algn="just" eaLnBrk="1" hangingPunct="1">
                <a:spcBef>
                  <a:spcPts val="300"/>
                </a:spcBef>
              </a:pPr>
              <a:r>
                <a:rPr lang="en-US" altLang="x-none" sz="1200" b="1" dirty="0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- Compression </a:t>
              </a:r>
              <a:r>
                <a:rPr lang="en-US" altLang="x-none" sz="1200" b="1" dirty="0" err="1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debout</a:t>
              </a:r>
              <a:endParaRPr lang="en-US" altLang="x-none" sz="1200" b="1" dirty="0">
                <a:solidFill>
                  <a:schemeClr val="tx1"/>
                </a:solidFill>
                <a:latin typeface="Helvetica" charset="0"/>
                <a:ea typeface="ＭＳ Ｐゴシック" charset="-128"/>
                <a:sym typeface="Helvetica" charset="0"/>
              </a:endParaRPr>
            </a:p>
            <a:p>
              <a:pPr algn="just" eaLnBrk="1" hangingPunct="1">
                <a:spcBef>
                  <a:spcPts val="300"/>
                </a:spcBef>
              </a:pPr>
              <a:r>
                <a:rPr lang="en-US" altLang="x-none" sz="1200" b="1" dirty="0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- Module </a:t>
              </a:r>
              <a:r>
                <a:rPr lang="en-US" altLang="x-none" sz="1200" b="1" dirty="0" err="1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élast</a:t>
              </a:r>
              <a:r>
                <a:rPr lang="en-US" altLang="x-none" sz="1200" b="1" dirty="0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.</a:t>
              </a:r>
            </a:p>
            <a:p>
              <a:pPr algn="just" eaLnBrk="1" hangingPunct="1">
                <a:spcBef>
                  <a:spcPts val="300"/>
                </a:spcBef>
              </a:pPr>
              <a:r>
                <a:rPr lang="en-US" altLang="x-none" sz="1200" b="1" dirty="0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- </a:t>
              </a:r>
              <a:r>
                <a:rPr lang="en-US" altLang="x-none" sz="1200" b="1" dirty="0" err="1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Retrait</a:t>
              </a:r>
              <a:r>
                <a:rPr lang="en-US" altLang="x-none" sz="1200" b="1" dirty="0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, </a:t>
              </a:r>
              <a:r>
                <a:rPr lang="en-US" altLang="x-none" sz="1200" b="1" dirty="0" err="1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fluage</a:t>
              </a:r>
              <a:endParaRPr lang="en-US" altLang="x-none" sz="1200" b="1" dirty="0">
                <a:solidFill>
                  <a:schemeClr val="tx1"/>
                </a:solidFill>
                <a:latin typeface="Helvetica" charset="0"/>
                <a:ea typeface="ＭＳ Ｐゴシック" charset="-128"/>
                <a:sym typeface="Helvetica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0000000-0008-0000-0200-00000E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438" y="4133041"/>
              <a:ext cx="1396999" cy="436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 xmlns:xdr="http://schemas.openxmlformats.org/drawingml/2006/spreadsheetDrawing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xmlns:xdr="http://schemas.openxmlformats.org/drawingml/2006/spreadsheetDrawing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eaLnBrk="1" hangingPunct="1"/>
              <a:r>
                <a:rPr lang="en-US" altLang="x-none" sz="2200" b="1" dirty="0">
                  <a:solidFill>
                    <a:srgbClr val="F3412A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eneva" charset="0"/>
                  <a:ea typeface="ＭＳ Ｐゴシック" charset="-128"/>
                  <a:sym typeface="Geneva" charset="0"/>
                </a:rPr>
                <a:t>•</a:t>
              </a:r>
              <a:r>
                <a:rPr lang="en-US" altLang="x-none" sz="2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charset="0"/>
                  <a:ea typeface="ＭＳ Ｐゴシック" charset="-128"/>
                  <a:sym typeface="Helvetica" charset="0"/>
                </a:rPr>
                <a:t> </a:t>
              </a:r>
              <a:r>
                <a:rPr lang="en-US" altLang="x-none" sz="1200" b="1" dirty="0" err="1">
                  <a:solidFill>
                    <a:srgbClr val="F80A1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charset="0"/>
                  <a:ea typeface="ＭＳ Ｐゴシック" charset="-128"/>
                  <a:sym typeface="Helvetica" charset="0"/>
                </a:rPr>
                <a:t>Carottes</a:t>
              </a:r>
              <a:endParaRPr lang="en-US" altLang="x-none" sz="1200" b="1" dirty="0">
                <a:solidFill>
                  <a:srgbClr val="F80A1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  <a:ea typeface="ＭＳ Ｐゴシック" charset="-128"/>
                <a:sym typeface="Helvetica" charset="0"/>
              </a:endParaRPr>
            </a:p>
          </p:txBody>
        </p:sp>
        <p:sp>
          <p:nvSpPr>
            <p:cNvPr id="21" name="AutoShape 14">
              <a:extLst>
                <a:ext uri="{FF2B5EF4-FFF2-40B4-BE49-F238E27FC236}">
                  <a16:creationId xmlns:a16="http://schemas.microsoft.com/office/drawing/2014/main" id="{00000000-0008-0000-0200-00000F00000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948238" y="1830387"/>
              <a:ext cx="268287" cy="290513"/>
            </a:xfrm>
            <a:prstGeom prst="rightArrow">
              <a:avLst>
                <a:gd name="adj1" fmla="val 58333"/>
                <a:gd name="adj2" fmla="val 64583"/>
              </a:avLst>
            </a:prstGeom>
            <a:gradFill rotWithShape="0">
              <a:gsLst>
                <a:gs pos="0">
                  <a:srgbClr val="CFD2FE">
                    <a:alpha val="50000"/>
                  </a:srgbClr>
                </a:gs>
                <a:gs pos="100000">
                  <a:srgbClr val="3A3FD5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fr-FR" altLang="x-none" b="1"/>
            </a:p>
          </p:txBody>
        </p:sp>
        <p:sp>
          <p:nvSpPr>
            <p:cNvPr id="22" name="AutoShape 15">
              <a:extLst>
                <a:ext uri="{FF2B5EF4-FFF2-40B4-BE49-F238E27FC236}">
                  <a16:creationId xmlns:a16="http://schemas.microsoft.com/office/drawing/2014/main" id="{00000000-0008-0000-0200-000010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5750" y="2735262"/>
              <a:ext cx="396875" cy="187325"/>
            </a:xfrm>
            <a:prstGeom prst="triangle">
              <a:avLst>
                <a:gd name="adj" fmla="val 50000"/>
              </a:avLst>
            </a:prstGeom>
            <a:solidFill>
              <a:srgbClr val="FA877D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fr-FR" altLang="x-none" b="1"/>
            </a:p>
          </p:txBody>
        </p:sp>
        <p:sp>
          <p:nvSpPr>
            <p:cNvPr id="23" name="AutoShape 16">
              <a:extLst>
                <a:ext uri="{FF2B5EF4-FFF2-40B4-BE49-F238E27FC236}">
                  <a16:creationId xmlns:a16="http://schemas.microsoft.com/office/drawing/2014/main" id="{00000000-0008-0000-0200-000011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7238" y="2735262"/>
              <a:ext cx="396875" cy="187325"/>
            </a:xfrm>
            <a:prstGeom prst="triangle">
              <a:avLst>
                <a:gd name="adj" fmla="val 50000"/>
              </a:avLst>
            </a:prstGeom>
            <a:solidFill>
              <a:srgbClr val="FA877D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fr-FR" altLang="x-none" b="1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0000000-0008-0000-0200-000012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7700" y="1957387"/>
              <a:ext cx="668338" cy="134938"/>
            </a:xfrm>
            <a:prstGeom prst="rect">
              <a:avLst/>
            </a:prstGeom>
            <a:solidFill>
              <a:srgbClr val="FA877D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fr-FR" altLang="x-none" b="1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000000-0008-0000-0200-000013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7700" y="2735262"/>
              <a:ext cx="668338" cy="133350"/>
            </a:xfrm>
            <a:prstGeom prst="rect">
              <a:avLst/>
            </a:prstGeom>
            <a:solidFill>
              <a:srgbClr val="FA877D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fr-FR" altLang="x-none" b="1"/>
            </a:p>
          </p:txBody>
        </p:sp>
        <p:sp>
          <p:nvSpPr>
            <p:cNvPr id="26" name="AutoShape 19">
              <a:extLst>
                <a:ext uri="{FF2B5EF4-FFF2-40B4-BE49-F238E27FC236}">
                  <a16:creationId xmlns:a16="http://schemas.microsoft.com/office/drawing/2014/main" id="{00000000-0008-0000-0200-00001400000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7203282" y="1651793"/>
              <a:ext cx="266700" cy="290513"/>
            </a:xfrm>
            <a:prstGeom prst="rightArrow">
              <a:avLst>
                <a:gd name="adj1" fmla="val 58333"/>
                <a:gd name="adj2" fmla="val 64583"/>
              </a:avLst>
            </a:prstGeom>
            <a:gradFill rotWithShape="0">
              <a:gsLst>
                <a:gs pos="0">
                  <a:srgbClr val="CFD2FE">
                    <a:alpha val="50000"/>
                  </a:srgbClr>
                </a:gs>
                <a:gs pos="100000">
                  <a:srgbClr val="3A3FD5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fr-FR" altLang="x-none" b="1"/>
            </a:p>
          </p:txBody>
        </p:sp>
        <p:sp>
          <p:nvSpPr>
            <p:cNvPr id="27" name="AutoShape 20">
              <a:extLst>
                <a:ext uri="{FF2B5EF4-FFF2-40B4-BE49-F238E27FC236}">
                  <a16:creationId xmlns:a16="http://schemas.microsoft.com/office/drawing/2014/main" id="{00000000-0008-0000-0200-00001500000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202488" y="2847974"/>
              <a:ext cx="268288" cy="290513"/>
            </a:xfrm>
            <a:prstGeom prst="rightArrow">
              <a:avLst>
                <a:gd name="adj1" fmla="val 58333"/>
                <a:gd name="adj2" fmla="val 64583"/>
              </a:avLst>
            </a:prstGeom>
            <a:gradFill rotWithShape="0">
              <a:gsLst>
                <a:gs pos="0">
                  <a:srgbClr val="3A3FD5"/>
                </a:gs>
                <a:gs pos="100000">
                  <a:srgbClr val="CFD2FE">
                    <a:alpha val="5000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fr-FR" altLang="x-none" b="1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0000000-0008-0000-0200-000016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2475" y="1949450"/>
              <a:ext cx="666750" cy="133350"/>
            </a:xfrm>
            <a:prstGeom prst="rect">
              <a:avLst/>
            </a:prstGeom>
            <a:solidFill>
              <a:srgbClr val="FA877D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fr-FR" altLang="x-none" b="1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0000000-0008-0000-0200-000017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2475" y="2725737"/>
              <a:ext cx="666750" cy="133350"/>
            </a:xfrm>
            <a:prstGeom prst="rect">
              <a:avLst/>
            </a:prstGeom>
            <a:solidFill>
              <a:srgbClr val="FA877D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fr-FR" altLang="x-none" b="1"/>
            </a:p>
          </p:txBody>
        </p:sp>
        <p:sp>
          <p:nvSpPr>
            <p:cNvPr id="30" name="AutoShape 23">
              <a:extLst>
                <a:ext uri="{FF2B5EF4-FFF2-40B4-BE49-F238E27FC236}">
                  <a16:creationId xmlns:a16="http://schemas.microsoft.com/office/drawing/2014/main" id="{00000000-0008-0000-0200-00001800000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577263" y="1652587"/>
              <a:ext cx="266700" cy="288925"/>
            </a:xfrm>
            <a:prstGeom prst="rightArrow">
              <a:avLst>
                <a:gd name="adj1" fmla="val 58333"/>
                <a:gd name="adj2" fmla="val 64583"/>
              </a:avLst>
            </a:prstGeom>
            <a:gradFill rotWithShape="0">
              <a:gsLst>
                <a:gs pos="0">
                  <a:srgbClr val="CFD2FE">
                    <a:alpha val="50000"/>
                  </a:srgbClr>
                </a:gs>
                <a:gs pos="100000">
                  <a:srgbClr val="3A3FD5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fr-FR" altLang="x-none" b="1"/>
            </a:p>
          </p:txBody>
        </p:sp>
        <p:sp>
          <p:nvSpPr>
            <p:cNvPr id="31" name="AutoShape 24">
              <a:extLst>
                <a:ext uri="{FF2B5EF4-FFF2-40B4-BE49-F238E27FC236}">
                  <a16:creationId xmlns:a16="http://schemas.microsoft.com/office/drawing/2014/main" id="{00000000-0008-0000-0200-00001900000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8576469" y="2848768"/>
              <a:ext cx="268288" cy="288925"/>
            </a:xfrm>
            <a:prstGeom prst="rightArrow">
              <a:avLst>
                <a:gd name="adj1" fmla="val 58333"/>
                <a:gd name="adj2" fmla="val 64583"/>
              </a:avLst>
            </a:prstGeom>
            <a:gradFill rotWithShape="0">
              <a:gsLst>
                <a:gs pos="0">
                  <a:srgbClr val="3A3FD5"/>
                </a:gs>
                <a:gs pos="100000">
                  <a:srgbClr val="CFD2FE">
                    <a:alpha val="5000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fr-FR" altLang="x-none" b="1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0000000-0008-0000-0200-00001A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763" y="927886"/>
              <a:ext cx="1133475" cy="1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 eaLnBrk="1" hangingPunct="1">
                <a:lnSpc>
                  <a:spcPts val="1175"/>
                </a:lnSpc>
                <a:spcBef>
                  <a:spcPts val="300"/>
                </a:spcBef>
              </a:pPr>
              <a:r>
                <a:rPr lang="en-US" altLang="x-none" sz="1000" b="1" dirty="0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20x20x20 cm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0000000-0008-0000-0200-00001B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0137" y="972338"/>
              <a:ext cx="1133475" cy="1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 eaLnBrk="1" hangingPunct="1">
                <a:lnSpc>
                  <a:spcPts val="1175"/>
                </a:lnSpc>
                <a:spcBef>
                  <a:spcPts val="300"/>
                </a:spcBef>
              </a:pPr>
              <a:r>
                <a:rPr lang="en-US" altLang="x-none" sz="1000" b="1" dirty="0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15x15x15 cm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0000000-0008-0000-0200-00001C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588" y="3081322"/>
              <a:ext cx="4065587" cy="396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 eaLnBrk="1" hangingPunct="1">
                <a:lnSpc>
                  <a:spcPts val="1175"/>
                </a:lnSpc>
                <a:spcBef>
                  <a:spcPts val="300"/>
                </a:spcBef>
              </a:pPr>
              <a:r>
                <a:rPr lang="en-US" altLang="x-none" sz="1000" b="1" dirty="0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12x12x36 cm,  7x7x21 cm,  4x4x16 cm (</a:t>
              </a:r>
              <a:r>
                <a:rPr lang="en-US" altLang="x-none" sz="1000" b="1" dirty="0" err="1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mortier</a:t>
              </a:r>
              <a:r>
                <a:rPr lang="en-US" altLang="x-none" sz="1000" b="1" dirty="0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)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0000000-0008-0000-0200-00001D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6700" y="4233423"/>
              <a:ext cx="1163637" cy="1289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 eaLnBrk="1" hangingPunct="1">
                <a:lnSpc>
                  <a:spcPts val="1175"/>
                </a:lnSpc>
                <a:spcBef>
                  <a:spcPts val="300"/>
                </a:spcBef>
              </a:pPr>
              <a:r>
                <a:rPr lang="en-US" altLang="x-none" sz="1000" b="1" dirty="0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ø16, </a:t>
              </a:r>
              <a:r>
                <a:rPr lang="en-US" altLang="x-none" sz="1000" b="1" dirty="0" err="1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ht</a:t>
              </a:r>
              <a:r>
                <a:rPr lang="en-US" altLang="x-none" sz="1000" b="1" dirty="0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 32 cm</a:t>
              </a:r>
            </a:p>
            <a:p>
              <a:pPr algn="just" eaLnBrk="1" hangingPunct="1">
                <a:lnSpc>
                  <a:spcPts val="1175"/>
                </a:lnSpc>
                <a:spcBef>
                  <a:spcPts val="300"/>
                </a:spcBef>
              </a:pPr>
              <a:r>
                <a:rPr lang="en-US" altLang="x-none" sz="1000" b="1" dirty="0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ø15, </a:t>
              </a:r>
              <a:r>
                <a:rPr lang="en-US" altLang="x-none" sz="1000" b="1" dirty="0" err="1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ht</a:t>
              </a:r>
              <a:r>
                <a:rPr lang="en-US" altLang="x-none" sz="1000" b="1" dirty="0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 30 cm</a:t>
              </a:r>
            </a:p>
            <a:p>
              <a:pPr algn="just" eaLnBrk="1" hangingPunct="1">
                <a:lnSpc>
                  <a:spcPts val="1175"/>
                </a:lnSpc>
                <a:spcBef>
                  <a:spcPts val="300"/>
                </a:spcBef>
              </a:pPr>
              <a:r>
                <a:rPr lang="en-US" altLang="x-none" sz="1000" b="1" dirty="0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ø11, </a:t>
              </a:r>
              <a:r>
                <a:rPr lang="en-US" altLang="x-none" sz="1000" b="1" dirty="0" err="1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ht</a:t>
              </a:r>
              <a:r>
                <a:rPr lang="en-US" altLang="x-none" sz="1000" b="1" dirty="0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 22 cm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0000000-0008-0000-0200-00001E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3163" y="4744612"/>
              <a:ext cx="2689226" cy="893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 xmlns:xdr="http://schemas.openxmlformats.org/drawingml/2006/spreadsheetDrawing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xmlns:xdr="http://schemas.openxmlformats.org/drawingml/2006/spreadsheetDrawing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 eaLnBrk="1" hangingPunct="1">
                <a:lnSpc>
                  <a:spcPts val="1175"/>
                </a:lnSpc>
                <a:spcBef>
                  <a:spcPts val="300"/>
                </a:spcBef>
              </a:pPr>
              <a:r>
                <a:rPr lang="en-US" altLang="x-none" sz="1000" b="1" dirty="0" err="1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ø</a:t>
              </a:r>
              <a:r>
                <a:rPr lang="en-US" altLang="x-none" sz="1000" b="1" dirty="0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 5 </a:t>
              </a:r>
              <a:r>
                <a:rPr lang="en-US" altLang="x-none" sz="1000" b="1" dirty="0" err="1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à</a:t>
              </a:r>
              <a:r>
                <a:rPr lang="en-US" altLang="x-none" sz="1000" b="1" dirty="0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 25 cm</a:t>
              </a:r>
            </a:p>
            <a:p>
              <a:pPr algn="just" eaLnBrk="1" hangingPunct="1">
                <a:lnSpc>
                  <a:spcPts val="1175"/>
                </a:lnSpc>
                <a:spcBef>
                  <a:spcPts val="300"/>
                </a:spcBef>
              </a:pPr>
              <a:r>
                <a:rPr lang="en-US" altLang="x-none" sz="1000" b="1" dirty="0" err="1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ht</a:t>
              </a:r>
              <a:r>
                <a:rPr lang="en-US" altLang="x-none" sz="1000" b="1" dirty="0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 = </a:t>
              </a:r>
              <a:r>
                <a:rPr lang="en-US" altLang="x-none" sz="1000" b="1" dirty="0" err="1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ø</a:t>
              </a:r>
              <a:endParaRPr lang="en-US" altLang="x-none" sz="1000" b="1" dirty="0">
                <a:solidFill>
                  <a:schemeClr val="tx1"/>
                </a:solidFill>
                <a:latin typeface="Helvetica" charset="0"/>
                <a:ea typeface="ＭＳ Ｐゴシック" charset="-128"/>
                <a:sym typeface="Helvetica" charset="0"/>
              </a:endParaRPr>
            </a:p>
            <a:p>
              <a:pPr algn="just" eaLnBrk="1" hangingPunct="1">
                <a:lnSpc>
                  <a:spcPts val="1175"/>
                </a:lnSpc>
                <a:spcBef>
                  <a:spcPts val="300"/>
                </a:spcBef>
              </a:pPr>
              <a:r>
                <a:rPr lang="en-US" altLang="x-none" sz="1000" b="1" dirty="0" err="1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si</a:t>
              </a:r>
              <a:r>
                <a:rPr lang="en-US" altLang="x-none" sz="1000" b="1" dirty="0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 d &lt; 3d </a:t>
              </a:r>
              <a:r>
                <a:rPr lang="en-US" altLang="x-none" sz="1000" b="1" dirty="0">
                  <a:solidFill>
                    <a:srgbClr val="3816C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charset="0"/>
                  <a:ea typeface="AppleGothic" charset="0"/>
                  <a:sym typeface="Helvetica" charset="0"/>
                </a:rPr>
                <a:t>➜</a:t>
              </a:r>
              <a:r>
                <a:rPr lang="en-US" altLang="x-none" sz="1000" b="1" dirty="0">
                  <a:solidFill>
                    <a:srgbClr val="3816C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charset="0"/>
                  <a:ea typeface="ＭＳ Ｐゴシック" charset="-128"/>
                  <a:sym typeface="Helvetica" charset="0"/>
                </a:rPr>
                <a:t> </a:t>
              </a:r>
              <a:r>
                <a:rPr lang="en-US" altLang="x-none" sz="1000" b="1" dirty="0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5 </a:t>
              </a:r>
              <a:r>
                <a:rPr lang="en-US" altLang="x-none" sz="1000" b="1" dirty="0" err="1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carottes</a:t>
              </a:r>
              <a:r>
                <a:rPr lang="en-US" altLang="x-none" sz="1000" b="1" dirty="0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 = 1 </a:t>
              </a:r>
              <a:r>
                <a:rPr lang="en-US" altLang="x-none" sz="1000" b="1" dirty="0" err="1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valeur</a:t>
              </a:r>
              <a:endParaRPr lang="en-US" altLang="x-none" sz="1000" b="1" dirty="0">
                <a:solidFill>
                  <a:schemeClr val="tx1"/>
                </a:solidFill>
                <a:latin typeface="Helvetica" charset="0"/>
                <a:ea typeface="ＭＳ Ｐゴシック" charset="-128"/>
                <a:sym typeface="Helvetica" charset="0"/>
              </a:endParaRPr>
            </a:p>
          </p:txBody>
        </p:sp>
        <p:sp>
          <p:nvSpPr>
            <p:cNvPr id="37" name="Line 30">
              <a:extLst>
                <a:ext uri="{FF2B5EF4-FFF2-40B4-BE49-F238E27FC236}">
                  <a16:creationId xmlns:a16="http://schemas.microsoft.com/office/drawing/2014/main" id="{00000000-0008-0000-0200-00001F0000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363" y="1281583"/>
              <a:ext cx="9337675" cy="3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fr-FR" b="1"/>
            </a:p>
          </p:txBody>
        </p:sp>
        <p:sp>
          <p:nvSpPr>
            <p:cNvPr id="38" name="Line 30">
              <a:extLst>
                <a:ext uri="{FF2B5EF4-FFF2-40B4-BE49-F238E27FC236}">
                  <a16:creationId xmlns:a16="http://schemas.microsoft.com/office/drawing/2014/main" id="{00000000-0008-0000-0200-0000200000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563" y="3570287"/>
              <a:ext cx="9337675" cy="3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fr-FR" b="1"/>
            </a:p>
          </p:txBody>
        </p:sp>
      </p:grpSp>
    </p:spTree>
    <p:extLst>
      <p:ext uri="{BB962C8B-B14F-4D97-AF65-F5344CB8AC3E}">
        <p14:creationId xmlns:p14="http://schemas.microsoft.com/office/powerpoint/2010/main" val="3127902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2132" y="175269"/>
            <a:ext cx="4559754" cy="1072753"/>
          </a:xfrm>
        </p:spPr>
        <p:txBody>
          <a:bodyPr/>
          <a:lstStyle/>
          <a:p>
            <a:r>
              <a:rPr lang="fr-CH" dirty="0" err="1"/>
              <a:t>Rc</a:t>
            </a:r>
            <a:r>
              <a:rPr lang="fr-CH" dirty="0"/>
              <a:t> compression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Sofia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21</a:t>
            </a:fld>
            <a:endParaRPr lang="fr-FR" dirty="0"/>
          </a:p>
        </p:txBody>
      </p:sp>
      <p:grpSp>
        <p:nvGrpSpPr>
          <p:cNvPr id="40" name="Grouper 6">
            <a:extLst>
              <a:ext uri="{FF2B5EF4-FFF2-40B4-BE49-F238E27FC236}">
                <a16:creationId xmlns:a16="http://schemas.microsoft.com/office/drawing/2014/main" id="{00000000-0008-0000-0300-000007000000}"/>
              </a:ext>
            </a:extLst>
          </p:cNvPr>
          <p:cNvGrpSpPr/>
          <p:nvPr/>
        </p:nvGrpSpPr>
        <p:grpSpPr>
          <a:xfrm>
            <a:off x="2118321" y="577516"/>
            <a:ext cx="5726267" cy="4186989"/>
            <a:chOff x="-37811" y="0"/>
            <a:chExt cx="6545394" cy="4164543"/>
          </a:xfrm>
        </p:grpSpPr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00000000-0008-0000-0300-000002000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535237" cy="273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>
              <a:extLst>
                <a:ext uri="{FF2B5EF4-FFF2-40B4-BE49-F238E27FC236}">
                  <a16:creationId xmlns:a16="http://schemas.microsoft.com/office/drawing/2014/main" id="{00000000-0008-0000-0300-000003000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9659" y="249999"/>
              <a:ext cx="2290763" cy="347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0000000-0008-0000-0300-000004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2165" y="3575580"/>
              <a:ext cx="3395418" cy="588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eaLnBrk="1" hangingPunct="1"/>
              <a:r>
                <a:rPr lang="en-US" altLang="x-none" sz="1200" b="1" i="1" dirty="0" err="1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f</a:t>
              </a:r>
              <a:r>
                <a:rPr lang="en-US" altLang="x-none" sz="1200" baseline="-6000" dirty="0" err="1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cp</a:t>
              </a:r>
              <a:r>
                <a:rPr lang="en-US" altLang="x-none" sz="1200" dirty="0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 = Résistance sur </a:t>
              </a:r>
              <a:r>
                <a:rPr lang="en-US" altLang="x-none" sz="1200" dirty="0" err="1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prisme</a:t>
              </a:r>
              <a:r>
                <a:rPr lang="en-US" altLang="x-none" sz="1200" dirty="0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 </a:t>
              </a:r>
              <a:r>
                <a:rPr lang="en-US" altLang="x-none" sz="1200" dirty="0" err="1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ou</a:t>
              </a:r>
              <a:r>
                <a:rPr lang="en-US" altLang="x-none" sz="1200" dirty="0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 </a:t>
              </a:r>
              <a:r>
                <a:rPr lang="en-US" altLang="x-none" sz="1200" dirty="0" err="1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cylindre</a:t>
              </a:r>
              <a:endParaRPr lang="en-US" altLang="x-none" sz="1200" dirty="0">
                <a:solidFill>
                  <a:schemeClr val="tx1"/>
                </a:solidFill>
                <a:latin typeface="Helvetica" charset="0"/>
                <a:ea typeface="ＭＳ Ｐゴシック" charset="-128"/>
                <a:sym typeface="Helvetica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0000000-0008-0000-0300-000005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27" y="2699001"/>
              <a:ext cx="2079625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eaLnBrk="1" hangingPunct="1"/>
              <a:r>
                <a:rPr lang="en-US" altLang="x-none" sz="1200" b="1" i="1" dirty="0" err="1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f</a:t>
              </a:r>
              <a:r>
                <a:rPr lang="en-US" altLang="x-none" sz="1200" baseline="-6000" dirty="0" err="1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cw</a:t>
              </a:r>
              <a:r>
                <a:rPr lang="en-US" altLang="x-none" sz="1200" dirty="0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 = Résistance sur cube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0000000-0008-0000-0300-000006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811" y="3393303"/>
              <a:ext cx="2592388" cy="5619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x-none" sz="1200" dirty="0">
                  <a:solidFill>
                    <a:schemeClr val="tx1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d</a:t>
              </a:r>
              <a:r>
                <a:rPr lang="ja-JP" altLang="en-US" sz="1200">
                  <a:solidFill>
                    <a:schemeClr val="tx1"/>
                  </a:solidFill>
                  <a:latin typeface="Arial" charset="0"/>
                  <a:ea typeface="ＭＳ Ｐゴシック" charset="-128"/>
                  <a:sym typeface="Helvetica" charset="0"/>
                </a:rPr>
                <a:t>’</a:t>
              </a:r>
              <a:r>
                <a:rPr lang="en-US" altLang="ja-JP" sz="1200" dirty="0">
                  <a:solidFill>
                    <a:schemeClr val="tx1"/>
                  </a:solidFill>
                  <a:latin typeface="Helvetica" charset="0"/>
                  <a:sym typeface="Helvetica" charset="0"/>
                </a:rPr>
                <a:t>après SIA 162 ed.68</a:t>
              </a:r>
            </a:p>
            <a:p>
              <a:pPr eaLnBrk="1" hangingPunct="1"/>
              <a:r>
                <a:rPr lang="en-US" altLang="x-none" sz="1200" b="1" i="1" dirty="0" err="1">
                  <a:solidFill>
                    <a:schemeClr val="tx1"/>
                  </a:solidFill>
                  <a:latin typeface="Helvetica" charset="0"/>
                  <a:sym typeface="Helvetica" charset="0"/>
                </a:rPr>
                <a:t>f</a:t>
              </a:r>
              <a:r>
                <a:rPr lang="en-US" altLang="x-none" sz="1200" baseline="-6000" dirty="0" err="1">
                  <a:solidFill>
                    <a:schemeClr val="tx1"/>
                  </a:solidFill>
                  <a:latin typeface="Helvetica" charset="0"/>
                  <a:sym typeface="Helvetica" charset="0"/>
                </a:rPr>
                <a:t>cp</a:t>
              </a:r>
              <a:r>
                <a:rPr lang="en-US" altLang="x-none" sz="1200" dirty="0">
                  <a:solidFill>
                    <a:schemeClr val="tx1"/>
                  </a:solidFill>
                  <a:latin typeface="Helvetica" charset="0"/>
                  <a:sym typeface="Helvetica" charset="0"/>
                </a:rPr>
                <a:t> = 0.75 </a:t>
              </a:r>
              <a:r>
                <a:rPr lang="en-US" altLang="x-none" sz="1200" dirty="0" err="1">
                  <a:solidFill>
                    <a:schemeClr val="tx1"/>
                  </a:solidFill>
                  <a:latin typeface="Helvetica" charset="0"/>
                  <a:sym typeface="Helvetica" charset="0"/>
                </a:rPr>
                <a:t>à</a:t>
              </a:r>
              <a:r>
                <a:rPr lang="en-US" altLang="x-none" sz="1200" dirty="0">
                  <a:solidFill>
                    <a:schemeClr val="tx1"/>
                  </a:solidFill>
                  <a:latin typeface="Helvetica" charset="0"/>
                  <a:sym typeface="Helvetica" charset="0"/>
                </a:rPr>
                <a:t> 0.80 </a:t>
              </a:r>
              <a:r>
                <a:rPr lang="en-US" altLang="x-none" sz="1200" b="1" i="1" dirty="0" err="1">
                  <a:solidFill>
                    <a:schemeClr val="tx1"/>
                  </a:solidFill>
                  <a:latin typeface="Helvetica" charset="0"/>
                  <a:sym typeface="Helvetica" charset="0"/>
                </a:rPr>
                <a:t>f</a:t>
              </a:r>
              <a:r>
                <a:rPr lang="en-US" altLang="x-none" sz="1200" baseline="-6000" dirty="0" err="1">
                  <a:solidFill>
                    <a:schemeClr val="tx1"/>
                  </a:solidFill>
                  <a:latin typeface="Helvetica" charset="0"/>
                  <a:sym typeface="Helvetica" charset="0"/>
                </a:rPr>
                <a:t>cw</a:t>
              </a:r>
              <a:r>
                <a:rPr lang="en-US" altLang="x-none" sz="1200" dirty="0">
                  <a:solidFill>
                    <a:schemeClr val="tx1"/>
                  </a:solidFill>
                  <a:latin typeface="Helvetica" charset="0"/>
                  <a:sym typeface="Helvetica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5444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2132" y="175269"/>
            <a:ext cx="4559754" cy="1072753"/>
          </a:xfrm>
        </p:spPr>
        <p:txBody>
          <a:bodyPr/>
          <a:lstStyle/>
          <a:p>
            <a:r>
              <a:rPr lang="fr-CH" dirty="0" err="1"/>
              <a:t>Rc</a:t>
            </a:r>
            <a:r>
              <a:rPr lang="fr-CH" dirty="0"/>
              <a:t> compression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Sofia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22</a:t>
            </a:fld>
            <a:endParaRPr lang="fr-FR" dirty="0"/>
          </a:p>
        </p:txBody>
      </p:sp>
      <p:grpSp>
        <p:nvGrpSpPr>
          <p:cNvPr id="11" name="Grouper 16">
            <a:extLst>
              <a:ext uri="{FF2B5EF4-FFF2-40B4-BE49-F238E27FC236}">
                <a16:creationId xmlns:a16="http://schemas.microsoft.com/office/drawing/2014/main" id="{00000000-0008-0000-0300-000011000000}"/>
              </a:ext>
            </a:extLst>
          </p:cNvPr>
          <p:cNvGrpSpPr/>
          <p:nvPr/>
        </p:nvGrpSpPr>
        <p:grpSpPr>
          <a:xfrm>
            <a:off x="223284" y="522367"/>
            <a:ext cx="8623004" cy="4315012"/>
            <a:chOff x="0" y="0"/>
            <a:chExt cx="9403210" cy="444799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0000000-0008-0000-0300-000008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9403210" cy="2401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 xmlns:xdr="http://schemas.openxmlformats.org/drawingml/2006/spreadsheetDrawing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xmlns:xdr="http://schemas.openxmlformats.org/drawingml/2006/spreadsheetDrawing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eaLnBrk="1" hangingPunct="1"/>
              <a:r>
                <a:rPr lang="en-US" altLang="x-none" sz="1400" dirty="0">
                  <a:solidFill>
                    <a:sysClr val="windowText" lastClr="000000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La </a:t>
              </a:r>
              <a:r>
                <a:rPr lang="en-US" altLang="x-none" sz="1400" dirty="0" err="1">
                  <a:solidFill>
                    <a:sysClr val="windowText" lastClr="000000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forme</a:t>
              </a:r>
              <a:r>
                <a:rPr lang="en-US" altLang="x-none" sz="1400" dirty="0">
                  <a:solidFill>
                    <a:sysClr val="windowText" lastClr="000000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 de l</a:t>
              </a:r>
              <a:r>
                <a:rPr lang="ja-JP" altLang="en-US" sz="1400">
                  <a:solidFill>
                    <a:sysClr val="windowText" lastClr="000000"/>
                  </a:solidFill>
                  <a:latin typeface="Arial" charset="0"/>
                  <a:ea typeface="ＭＳ Ｐゴシック" charset="-128"/>
                  <a:sym typeface="Helvetica" charset="0"/>
                </a:rPr>
                <a:t>’</a:t>
              </a:r>
              <a:r>
                <a:rPr lang="en-US" altLang="ja-JP" sz="1400" dirty="0" err="1">
                  <a:solidFill>
                    <a:sysClr val="windowText" lastClr="000000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échantillon</a:t>
              </a:r>
              <a:r>
                <a:rPr lang="en-US" altLang="ja-JP" sz="1400" dirty="0">
                  <a:solidFill>
                    <a:sysClr val="windowText" lastClr="000000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 a </a:t>
              </a:r>
              <a:r>
                <a:rPr lang="en-US" altLang="ja-JP" sz="1400" dirty="0" err="1">
                  <a:solidFill>
                    <a:sysClr val="windowText" lastClr="000000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une</a:t>
              </a:r>
              <a:r>
                <a:rPr lang="en-US" altLang="ja-JP" sz="1400" dirty="0">
                  <a:solidFill>
                    <a:sysClr val="windowText" lastClr="000000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 incidence sur la résistance </a:t>
              </a:r>
              <a:r>
                <a:rPr lang="en-US" altLang="ja-JP" sz="1400" dirty="0" err="1">
                  <a:solidFill>
                    <a:sysClr val="windowText" lastClr="000000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en</a:t>
              </a:r>
              <a:r>
                <a:rPr lang="en-US" altLang="ja-JP" sz="1400" dirty="0">
                  <a:solidFill>
                    <a:sysClr val="windowText" lastClr="000000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 raison du </a:t>
              </a:r>
              <a:r>
                <a:rPr lang="en-US" altLang="ja-JP" sz="1400" dirty="0" err="1">
                  <a:solidFill>
                    <a:sysClr val="windowText" lastClr="000000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frettage</a:t>
              </a:r>
              <a:r>
                <a:rPr lang="en-US" altLang="ja-JP" sz="1400" dirty="0">
                  <a:solidFill>
                    <a:sysClr val="windowText" lastClr="000000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 (</a:t>
              </a:r>
              <a:r>
                <a:rPr lang="en-US" altLang="ja-JP" sz="1400" dirty="0" err="1">
                  <a:solidFill>
                    <a:sysClr val="windowText" lastClr="000000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frottement</a:t>
              </a:r>
              <a:r>
                <a:rPr lang="en-US" altLang="ja-JP" sz="1400" dirty="0">
                  <a:solidFill>
                    <a:sysClr val="windowText" lastClr="000000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) des </a:t>
              </a:r>
              <a:r>
                <a:rPr lang="en-US" altLang="ja-JP" sz="1400" dirty="0" err="1">
                  <a:solidFill>
                    <a:sysClr val="windowText" lastClr="000000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éprouvettes</a:t>
              </a:r>
              <a:r>
                <a:rPr lang="en-US" altLang="ja-JP" sz="1400" dirty="0">
                  <a:solidFill>
                    <a:sysClr val="windowText" lastClr="000000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 sur les </a:t>
              </a:r>
              <a:r>
                <a:rPr lang="en-US" altLang="ja-JP" sz="1400" dirty="0" err="1">
                  <a:solidFill>
                    <a:sysClr val="windowText" lastClr="000000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plateaux</a:t>
              </a:r>
              <a:r>
                <a:rPr lang="en-US" altLang="ja-JP" sz="1400" dirty="0">
                  <a:solidFill>
                    <a:sysClr val="windowText" lastClr="000000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 de la </a:t>
              </a:r>
              <a:r>
                <a:rPr lang="en-US" altLang="ja-JP" sz="1400" dirty="0" err="1">
                  <a:solidFill>
                    <a:sysClr val="windowText" lastClr="000000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presse</a:t>
              </a:r>
              <a:r>
                <a:rPr lang="en-US" altLang="ja-JP" sz="1400" dirty="0">
                  <a:solidFill>
                    <a:sysClr val="windowText" lastClr="000000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.</a:t>
              </a:r>
            </a:p>
            <a:p>
              <a:pPr algn="l" eaLnBrk="1" hangingPunct="1">
                <a:spcBef>
                  <a:spcPts val="1550"/>
                </a:spcBef>
              </a:pPr>
              <a:r>
                <a:rPr lang="en-US" altLang="x-none" sz="2100" dirty="0">
                  <a:solidFill>
                    <a:sysClr val="windowText" lastClr="000000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             </a:t>
              </a:r>
              <a:r>
                <a:rPr lang="en-US" altLang="x-none" sz="1600" dirty="0">
                  <a:solidFill>
                    <a:sysClr val="windowText" lastClr="000000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La rupture </a:t>
              </a:r>
              <a:r>
                <a:rPr lang="en-US" altLang="x-none" sz="1600" dirty="0" err="1">
                  <a:solidFill>
                    <a:sysClr val="windowText" lastClr="000000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est</a:t>
              </a:r>
              <a:r>
                <a:rPr lang="en-US" altLang="x-none" sz="1600" dirty="0">
                  <a:solidFill>
                    <a:sysClr val="windowText" lastClr="000000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 </a:t>
              </a:r>
              <a:r>
                <a:rPr lang="en-US" altLang="x-none" sz="1600" dirty="0" err="1">
                  <a:solidFill>
                    <a:sysClr val="windowText" lastClr="000000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déterminée</a:t>
              </a:r>
              <a:r>
                <a:rPr lang="en-US" altLang="x-none" sz="1600" dirty="0">
                  <a:solidFill>
                    <a:sysClr val="windowText" lastClr="000000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 par les conditions de </a:t>
              </a:r>
              <a:r>
                <a:rPr lang="en-US" altLang="x-none" sz="1600" dirty="0" err="1">
                  <a:solidFill>
                    <a:sysClr val="windowText" lastClr="000000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déformation</a:t>
              </a:r>
              <a:r>
                <a:rPr lang="en-US" altLang="x-none" sz="1600" dirty="0">
                  <a:solidFill>
                    <a:sysClr val="windowText" lastClr="000000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 de l</a:t>
              </a:r>
              <a:r>
                <a:rPr lang="ja-JP" altLang="en-US" sz="1600">
                  <a:solidFill>
                    <a:sysClr val="windowText" lastClr="000000"/>
                  </a:solidFill>
                  <a:latin typeface="Arial" charset="0"/>
                  <a:ea typeface="ＭＳ Ｐゴシック" charset="-128"/>
                  <a:sym typeface="Helvetica" charset="0"/>
                </a:rPr>
                <a:t>’</a:t>
              </a:r>
              <a:r>
                <a:rPr lang="en-US" altLang="ja-JP" sz="1600" dirty="0" err="1">
                  <a:solidFill>
                    <a:sysClr val="windowText" lastClr="000000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échantillon</a:t>
              </a:r>
              <a:endParaRPr lang="en-US" altLang="ja-JP" sz="1600" dirty="0">
                <a:solidFill>
                  <a:sysClr val="windowText" lastClr="000000"/>
                </a:solidFill>
                <a:latin typeface="Helvetica" charset="0"/>
                <a:ea typeface="ＭＳ Ｐゴシック" charset="-128"/>
                <a:sym typeface="Helvetica" charset="0"/>
              </a:endParaRPr>
            </a:p>
            <a:p>
              <a:pPr lvl="7"/>
              <a:r>
                <a:rPr lang="en-US" altLang="x-none" sz="2700" dirty="0" err="1">
                  <a:solidFill>
                    <a:sysClr val="windowText" lastClr="000000"/>
                  </a:solidFill>
                  <a:latin typeface="Symbol" charset="2"/>
                  <a:ea typeface="ＭＳ Ｐゴシック" charset="-128"/>
                  <a:sym typeface="Symbol" charset="2"/>
                </a:rPr>
                <a:t>ε</a:t>
              </a:r>
              <a:r>
                <a:rPr lang="en-US" altLang="x-none" sz="2200" baseline="-6000" dirty="0" err="1">
                  <a:solidFill>
                    <a:sysClr val="windowText" lastClr="000000"/>
                  </a:solidFill>
                  <a:latin typeface="Times" charset="0"/>
                  <a:ea typeface="ＭＳ Ｐゴシック" charset="-128"/>
                  <a:sym typeface="Times" charset="0"/>
                </a:rPr>
                <a:t>rv</a:t>
              </a:r>
              <a:r>
                <a:rPr lang="en-US" altLang="x-none" sz="2200" dirty="0">
                  <a:solidFill>
                    <a:sysClr val="windowText" lastClr="000000"/>
                  </a:solidFill>
                  <a:latin typeface="Times" charset="0"/>
                  <a:ea typeface="ＭＳ Ｐゴシック" charset="-128"/>
                  <a:sym typeface="Times" charset="0"/>
                </a:rPr>
                <a:t> = 2 </a:t>
              </a:r>
              <a:r>
                <a:rPr lang="en-US" altLang="x-none" sz="2200" dirty="0" err="1">
                  <a:solidFill>
                    <a:sysClr val="windowText" lastClr="000000"/>
                  </a:solidFill>
                  <a:latin typeface="Times" charset="0"/>
                  <a:ea typeface="ＭＳ Ｐゴシック" charset="-128"/>
                  <a:sym typeface="Times" charset="0"/>
                </a:rPr>
                <a:t>à</a:t>
              </a:r>
              <a:r>
                <a:rPr lang="en-US" altLang="x-none" sz="2200" dirty="0">
                  <a:solidFill>
                    <a:sysClr val="windowText" lastClr="000000"/>
                  </a:solidFill>
                  <a:latin typeface="Times" charset="0"/>
                  <a:ea typeface="ＭＳ Ｐゴシック" charset="-128"/>
                  <a:sym typeface="Times" charset="0"/>
                </a:rPr>
                <a:t> 4 ‰</a:t>
              </a:r>
            </a:p>
            <a:p>
              <a:pPr lvl="7"/>
              <a:r>
                <a:rPr lang="en-US" altLang="x-none" sz="2700" dirty="0" err="1">
                  <a:solidFill>
                    <a:sysClr val="windowText" lastClr="000000"/>
                  </a:solidFill>
                  <a:latin typeface="Symbol" charset="2"/>
                  <a:ea typeface="ＭＳ Ｐゴシック" charset="-128"/>
                  <a:sym typeface="Symbol" charset="2"/>
                </a:rPr>
                <a:t>ε</a:t>
              </a:r>
              <a:r>
                <a:rPr lang="en-US" altLang="x-none" sz="2200" baseline="-6000" dirty="0" err="1">
                  <a:solidFill>
                    <a:sysClr val="windowText" lastClr="000000"/>
                  </a:solidFill>
                  <a:latin typeface="Times" charset="0"/>
                  <a:ea typeface="ＭＳ Ｐゴシック" charset="-128"/>
                  <a:sym typeface="Times" charset="0"/>
                </a:rPr>
                <a:t>rt</a:t>
              </a:r>
              <a:r>
                <a:rPr lang="en-US" altLang="x-none" sz="2200" dirty="0">
                  <a:solidFill>
                    <a:sysClr val="windowText" lastClr="000000"/>
                  </a:solidFill>
                  <a:latin typeface="Times" charset="0"/>
                  <a:ea typeface="ＭＳ Ｐゴシック" charset="-128"/>
                  <a:sym typeface="Times" charset="0"/>
                </a:rPr>
                <a:t> = 0.1 </a:t>
              </a:r>
              <a:r>
                <a:rPr lang="en-US" altLang="x-none" sz="2200" dirty="0" err="1">
                  <a:solidFill>
                    <a:sysClr val="windowText" lastClr="000000"/>
                  </a:solidFill>
                  <a:latin typeface="Times" charset="0"/>
                  <a:ea typeface="ＭＳ Ｐゴシック" charset="-128"/>
                  <a:sym typeface="Times" charset="0"/>
                </a:rPr>
                <a:t>à</a:t>
              </a:r>
              <a:r>
                <a:rPr lang="en-US" altLang="x-none" sz="2200" dirty="0">
                  <a:solidFill>
                    <a:sysClr val="windowText" lastClr="000000"/>
                  </a:solidFill>
                  <a:latin typeface="Times" charset="0"/>
                  <a:ea typeface="ＭＳ Ｐゴシック" charset="-128"/>
                  <a:sym typeface="Times" charset="0"/>
                </a:rPr>
                <a:t> 0.2 ‰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000000-0008-0000-0300-000009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838" y="3094127"/>
              <a:ext cx="6442075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 xmlns:xdr="http://schemas.openxmlformats.org/drawingml/2006/spreadsheetDrawing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xmlns:xdr="http://schemas.openxmlformats.org/drawingml/2006/spreadsheetDrawing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eaLnBrk="1" hangingPunct="1"/>
              <a:r>
                <a:rPr lang="en-US" altLang="x-none" sz="2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charset="0"/>
                  <a:ea typeface="ＭＳ Ｐゴシック" charset="-128"/>
                  <a:sym typeface="Helvetica" charset="0"/>
                </a:rPr>
                <a:t> </a:t>
              </a:r>
              <a:r>
                <a:rPr lang="en-US" altLang="x-none" sz="2200" dirty="0" err="1">
                  <a:solidFill>
                    <a:sysClr val="windowText" lastClr="000000"/>
                  </a:solidFill>
                  <a:latin typeface="Helvetica" charset="0"/>
                  <a:ea typeface="ＭＳ Ｐゴシック" charset="-128"/>
                  <a:sym typeface="Helvetica" charset="0"/>
                </a:rPr>
                <a:t>Exemple</a:t>
              </a:r>
              <a:endParaRPr lang="en-US" altLang="x-none" sz="2400" dirty="0">
                <a:solidFill>
                  <a:sysClr val="windowText" lastClr="000000"/>
                </a:solidFill>
                <a:latin typeface="Helvetica" charset="0"/>
                <a:ea typeface="ＭＳ Ｐゴシック" charset="-128"/>
                <a:sym typeface="Helvetica" charset="0"/>
              </a:endParaRPr>
            </a:p>
            <a:p>
              <a:pPr algn="l" eaLnBrk="1" hangingPunct="1"/>
              <a:r>
                <a:rPr lang="en-US" altLang="x-none" sz="2200" dirty="0">
                  <a:solidFill>
                    <a:sysClr val="windowText" lastClr="000000"/>
                  </a:solidFill>
                  <a:latin typeface="Times" charset="0"/>
                  <a:ea typeface="ＭＳ Ｐゴシック" charset="-128"/>
                  <a:sym typeface="Times" charset="0"/>
                </a:rPr>
                <a:t>rupture </a:t>
              </a:r>
              <a:r>
                <a:rPr lang="en-US" altLang="x-none" sz="2200" dirty="0" err="1">
                  <a:solidFill>
                    <a:sysClr val="windowText" lastClr="000000"/>
                  </a:solidFill>
                  <a:latin typeface="Times" charset="0"/>
                  <a:ea typeface="ＭＳ Ｐゴシック" charset="-128"/>
                  <a:sym typeface="Times" charset="0"/>
                </a:rPr>
                <a:t>à</a:t>
              </a:r>
              <a:r>
                <a:rPr lang="en-US" altLang="x-none" sz="2700" dirty="0">
                  <a:solidFill>
                    <a:sysClr val="windowText" lastClr="000000"/>
                  </a:solidFill>
                  <a:latin typeface="Symbol" charset="2"/>
                  <a:ea typeface="ＭＳ Ｐゴシック" charset="-128"/>
                  <a:sym typeface="Symbol" charset="2"/>
                </a:rPr>
                <a:t> </a:t>
              </a:r>
              <a:r>
                <a:rPr lang="en-US" altLang="x-none" sz="2700" dirty="0" err="1">
                  <a:solidFill>
                    <a:sysClr val="windowText" lastClr="000000"/>
                  </a:solidFill>
                  <a:latin typeface="Symbol" charset="2"/>
                  <a:ea typeface="ＭＳ Ｐゴシック" charset="-128"/>
                  <a:sym typeface="Symbol" charset="2"/>
                </a:rPr>
                <a:t>ε</a:t>
              </a:r>
              <a:r>
                <a:rPr lang="en-US" altLang="x-none" sz="2200" baseline="-6000" dirty="0" err="1">
                  <a:solidFill>
                    <a:sysClr val="windowText" lastClr="000000"/>
                  </a:solidFill>
                  <a:latin typeface="Times" charset="0"/>
                  <a:ea typeface="ＭＳ Ｐゴシック" charset="-128"/>
                  <a:sym typeface="Times" charset="0"/>
                </a:rPr>
                <a:t>rt</a:t>
              </a:r>
              <a:r>
                <a:rPr lang="en-US" altLang="x-none" sz="2200" baseline="-6000" dirty="0">
                  <a:solidFill>
                    <a:sysClr val="windowText" lastClr="000000"/>
                  </a:solidFill>
                  <a:latin typeface="Times" charset="0"/>
                  <a:ea typeface="ＭＳ Ｐゴシック" charset="-128"/>
                  <a:sym typeface="Times" charset="0"/>
                </a:rPr>
                <a:t> </a:t>
              </a:r>
              <a:r>
                <a:rPr lang="en-US" altLang="x-none" sz="2200" dirty="0">
                  <a:solidFill>
                    <a:sysClr val="windowText" lastClr="000000"/>
                  </a:solidFill>
                  <a:latin typeface="Times" charset="0"/>
                  <a:ea typeface="ＭＳ Ｐゴシック" charset="-128"/>
                  <a:sym typeface="Times" charset="0"/>
                </a:rPr>
                <a:t>= 0.15 ‰ (</a:t>
              </a:r>
              <a:r>
                <a:rPr lang="en-US" altLang="x-none" sz="2200" dirty="0" err="1">
                  <a:solidFill>
                    <a:sysClr val="windowText" lastClr="000000"/>
                  </a:solidFill>
                  <a:latin typeface="Times" charset="0"/>
                  <a:ea typeface="ＭＳ Ｐゴシック" charset="-128"/>
                  <a:sym typeface="Times" charset="0"/>
                </a:rPr>
                <a:t>déformation</a:t>
              </a:r>
              <a:r>
                <a:rPr lang="en-US" altLang="x-none" sz="2200" dirty="0">
                  <a:solidFill>
                    <a:sysClr val="windowText" lastClr="000000"/>
                  </a:solidFill>
                  <a:latin typeface="Times" charset="0"/>
                  <a:ea typeface="ＭＳ Ｐゴシック" charset="-128"/>
                  <a:sym typeface="Times" charset="0"/>
                </a:rPr>
                <a:t> </a:t>
              </a:r>
              <a:r>
                <a:rPr lang="en-US" altLang="x-none" sz="2200" dirty="0" err="1">
                  <a:solidFill>
                    <a:sysClr val="windowText" lastClr="000000"/>
                  </a:solidFill>
                  <a:latin typeface="Times" charset="0"/>
                  <a:ea typeface="ＭＳ Ｐゴシック" charset="-128"/>
                  <a:sym typeface="Times" charset="0"/>
                </a:rPr>
                <a:t>transversale</a:t>
              </a:r>
              <a:r>
                <a:rPr lang="en-US" altLang="x-none" sz="2200" dirty="0">
                  <a:solidFill>
                    <a:sysClr val="windowText" lastClr="000000"/>
                  </a:solidFill>
                  <a:latin typeface="Times" charset="0"/>
                  <a:ea typeface="ＭＳ Ｐゴシック" charset="-128"/>
                  <a:sym typeface="Times" charset="0"/>
                </a:rPr>
                <a:t>)</a:t>
              </a:r>
            </a:p>
          </p:txBody>
        </p:sp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00000000-0008-0000-0300-00000A000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6876" y="2390029"/>
              <a:ext cx="2032000" cy="690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00000000-0008-0000-0300-00000B000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9477" y="2346108"/>
              <a:ext cx="3959225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id="{00000000-0008-0000-0300-00000C000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973" y="4086351"/>
              <a:ext cx="4362590" cy="34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0000000-0008-0000-0300-00000D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3825" y="2533650"/>
              <a:ext cx="133350" cy="539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 xmlns:xdr="http://schemas.openxmlformats.org/drawingml/2006/spreadsheetDrawing">
                  <a:blipFill dpi="0" rotWithShape="0">
                    <a:blip xmlns:r="http://schemas.openxmlformats.org/officeDocument/2006/relationships" r:embed="rId6"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xmlns:xdr="http://schemas.openxmlformats.org/drawingml/2006/spreadsheetDrawing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 xmlns:xdr="http://schemas.openxmlformats.org/drawingml/2006/spreadsheetDrawing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67355" tIns="33677" rIns="67355" bIns="33677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673100">
                <a:defRPr/>
              </a:pPr>
              <a:endParaRPr lang="en-GB" sz="3100"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0000000-0008-0000-0300-00000E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567" y="1093161"/>
              <a:ext cx="345176" cy="273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 xmlns:xdr="http://schemas.openxmlformats.org/drawingml/2006/spreadsheetDrawing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xmlns:xdr="http://schemas.openxmlformats.org/drawingml/2006/spreadsheetDrawing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indent="46038" defTabSz="673100">
                <a:lnSpc>
                  <a:spcPts val="1763"/>
                </a:lnSpc>
                <a:defRPr/>
              </a:pPr>
              <a:r>
                <a:rPr lang="en-US" sz="2400" dirty="0">
                  <a:solidFill>
                    <a:srgbClr val="F80A1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charset="0"/>
                  <a:ea typeface="AppleGothic" charset="0"/>
                  <a:cs typeface="AppleGothic" charset="0"/>
                  <a:sym typeface="Helvetica" charset="0"/>
                </a:rPr>
                <a:t>➜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0000000-0008-0000-0300-00000F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2973" y="2647897"/>
              <a:ext cx="354012" cy="31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 xmlns:xdr="http://schemas.openxmlformats.org/drawingml/2006/spreadsheetDrawing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xmlns:xdr="http://schemas.openxmlformats.org/drawingml/2006/spreadsheetDrawing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indent="46038" defTabSz="673100">
                <a:lnSpc>
                  <a:spcPts val="1763"/>
                </a:lnSpc>
                <a:defRPr/>
              </a:pPr>
              <a:r>
                <a:rPr lang="en-US" sz="2400" dirty="0">
                  <a:solidFill>
                    <a:srgbClr val="F80A1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charset="0"/>
                  <a:ea typeface="AppleGothic" charset="0"/>
                  <a:cs typeface="AppleGothic" charset="0"/>
                  <a:sym typeface="Helvetica" charset="0"/>
                </a:rPr>
                <a:t>➜</a:t>
              </a:r>
            </a:p>
          </p:txBody>
        </p:sp>
        <p:sp>
          <p:nvSpPr>
            <p:cNvPr id="20" name="ZoneTexte 15">
              <a:extLst>
                <a:ext uri="{FF2B5EF4-FFF2-40B4-BE49-F238E27FC236}">
                  <a16:creationId xmlns:a16="http://schemas.microsoft.com/office/drawing/2014/main" id="{00000000-0008-0000-0300-0000100000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9967" y="3972103"/>
              <a:ext cx="317817" cy="4758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fr-FR" altLang="x-none" sz="2400" dirty="0">
                  <a:solidFill>
                    <a:srgbClr val="FF0000"/>
                  </a:solidFill>
                </a:rPr>
                <a:t>&lt;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7056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2132" y="175269"/>
            <a:ext cx="4559754" cy="1072753"/>
          </a:xfrm>
        </p:spPr>
        <p:txBody>
          <a:bodyPr/>
          <a:lstStyle/>
          <a:p>
            <a:r>
              <a:rPr lang="fr-CH" dirty="0" err="1"/>
              <a:t>Rc</a:t>
            </a:r>
            <a:r>
              <a:rPr lang="fr-CH" dirty="0"/>
              <a:t> compression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Sofia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0000000-0008-0000-0300-000012000000}"/>
              </a:ext>
            </a:extLst>
          </p:cNvPr>
          <p:cNvSpPr>
            <a:spLocks/>
          </p:cNvSpPr>
          <p:nvPr/>
        </p:nvSpPr>
        <p:spPr bwMode="auto">
          <a:xfrm>
            <a:off x="1098399" y="695157"/>
            <a:ext cx="6874933" cy="1218310"/>
          </a:xfrm>
          <a:prstGeom prst="rect">
            <a:avLst/>
          </a:prstGeom>
          <a:solidFill>
            <a:srgbClr val="F8FFA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76199" dir="2700000" algn="ctr" rotWithShape="0">
              <a:srgbClr val="7F7F7F">
                <a:alpha val="75000"/>
              </a:srgbClr>
            </a:outerShdw>
          </a:effectLst>
        </p:spPr>
        <p:txBody>
          <a:bodyPr wrap="square" lIns="0" tIns="0" rIns="0" bIns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ts val="1550"/>
              </a:spcBef>
            </a:pPr>
            <a:r>
              <a:rPr lang="en-US" altLang="x-none" sz="2000" dirty="0">
                <a:solidFill>
                  <a:schemeClr val="tx1"/>
                </a:solidFill>
                <a:latin typeface="Helvetica" charset="0"/>
                <a:ea typeface="ＭＳ Ｐゴシック" charset="-128"/>
                <a:sym typeface="Helvetica" charset="0"/>
              </a:rPr>
              <a:t>La </a:t>
            </a:r>
            <a:r>
              <a:rPr lang="en-US" altLang="x-none" sz="2000" dirty="0" err="1">
                <a:solidFill>
                  <a:schemeClr val="tx1"/>
                </a:solidFill>
                <a:latin typeface="Helvetica" charset="0"/>
                <a:ea typeface="ＭＳ Ｐゴシック" charset="-128"/>
                <a:sym typeface="Helvetica" charset="0"/>
              </a:rPr>
              <a:t>déformation</a:t>
            </a:r>
            <a:r>
              <a:rPr lang="en-US" altLang="x-none" sz="2000" dirty="0">
                <a:solidFill>
                  <a:schemeClr val="tx1"/>
                </a:solidFill>
                <a:latin typeface="Helvetica" charset="0"/>
                <a:ea typeface="ＭＳ Ｐゴシック" charset="-128"/>
                <a:sym typeface="Helvetica" charset="0"/>
              </a:rPr>
              <a:t> </a:t>
            </a:r>
            <a:r>
              <a:rPr lang="en-US" altLang="x-none" sz="2000" dirty="0" err="1">
                <a:solidFill>
                  <a:schemeClr val="tx1"/>
                </a:solidFill>
                <a:latin typeface="Helvetica" charset="0"/>
                <a:ea typeface="ＭＳ Ｐゴシック" charset="-128"/>
                <a:sym typeface="Helvetica" charset="0"/>
              </a:rPr>
              <a:t>latérale</a:t>
            </a:r>
            <a:r>
              <a:rPr lang="en-US" altLang="x-none" sz="2000" dirty="0">
                <a:solidFill>
                  <a:schemeClr val="tx1"/>
                </a:solidFill>
                <a:latin typeface="Helvetica" charset="0"/>
                <a:ea typeface="ＭＳ Ｐゴシック" charset="-128"/>
                <a:sym typeface="Helvetica" charset="0"/>
              </a:rPr>
              <a:t> </a:t>
            </a:r>
            <a:r>
              <a:rPr lang="en-US" altLang="x-none" sz="2000" dirty="0" err="1">
                <a:solidFill>
                  <a:schemeClr val="tx1"/>
                </a:solidFill>
                <a:latin typeface="Helvetica" charset="0"/>
                <a:ea typeface="ＭＳ Ｐゴシック" charset="-128"/>
                <a:sym typeface="Helvetica" charset="0"/>
              </a:rPr>
              <a:t>en</a:t>
            </a:r>
            <a:r>
              <a:rPr lang="en-US" altLang="x-none" sz="2000" dirty="0">
                <a:solidFill>
                  <a:schemeClr val="tx1"/>
                </a:solidFill>
                <a:latin typeface="Helvetica" charset="0"/>
                <a:ea typeface="ＭＳ Ｐゴシック" charset="-128"/>
                <a:sym typeface="Helvetica" charset="0"/>
              </a:rPr>
              <a:t> traction </a:t>
            </a:r>
            <a:r>
              <a:rPr lang="en-US" altLang="x-none" sz="2000" dirty="0" err="1">
                <a:solidFill>
                  <a:schemeClr val="tx1"/>
                </a:solidFill>
                <a:latin typeface="Helvetica" charset="0"/>
                <a:ea typeface="ＭＳ Ｐゴシック" charset="-128"/>
                <a:sym typeface="Helvetica" charset="0"/>
              </a:rPr>
              <a:t>atteindra</a:t>
            </a:r>
            <a:r>
              <a:rPr lang="en-US" altLang="x-none" sz="2000" dirty="0">
                <a:solidFill>
                  <a:schemeClr val="tx1"/>
                </a:solidFill>
                <a:latin typeface="Helvetica" charset="0"/>
                <a:ea typeface="ＭＳ Ｐゴシック" charset="-128"/>
                <a:sym typeface="Helvetica" charset="0"/>
              </a:rPr>
              <a:t> </a:t>
            </a:r>
            <a:r>
              <a:rPr lang="en-US" altLang="x-none" sz="2000" dirty="0" err="1">
                <a:solidFill>
                  <a:schemeClr val="tx1"/>
                </a:solidFill>
                <a:latin typeface="Helvetica" charset="0"/>
                <a:ea typeface="ＭＳ Ｐゴシック" charset="-128"/>
                <a:sym typeface="Helvetica" charset="0"/>
              </a:rPr>
              <a:t>sa</a:t>
            </a:r>
            <a:r>
              <a:rPr lang="en-US" altLang="x-none" sz="2000" dirty="0">
                <a:solidFill>
                  <a:schemeClr val="tx1"/>
                </a:solidFill>
                <a:latin typeface="Helvetica" charset="0"/>
                <a:ea typeface="ＭＳ Ｐゴシック" charset="-128"/>
                <a:sym typeface="Helvetica" charset="0"/>
              </a:rPr>
              <a:t> </a:t>
            </a:r>
            <a:r>
              <a:rPr lang="en-US" altLang="x-none" sz="2000" dirty="0" err="1">
                <a:solidFill>
                  <a:schemeClr val="tx1"/>
                </a:solidFill>
                <a:latin typeface="Helvetica" charset="0"/>
                <a:ea typeface="ＭＳ Ｐゴシック" charset="-128"/>
                <a:sym typeface="Helvetica" charset="0"/>
              </a:rPr>
              <a:t>limite</a:t>
            </a:r>
            <a:r>
              <a:rPr lang="en-US" altLang="x-none" sz="2000" dirty="0">
                <a:solidFill>
                  <a:schemeClr val="tx1"/>
                </a:solidFill>
                <a:latin typeface="Helvetica" charset="0"/>
                <a:ea typeface="ＭＳ Ｐゴシック" charset="-128"/>
                <a:sym typeface="Helvetica" charset="0"/>
              </a:rPr>
              <a:t> de rupture </a:t>
            </a:r>
            <a:r>
              <a:rPr lang="en-US" altLang="x-none" sz="2000" dirty="0" err="1">
                <a:solidFill>
                  <a:schemeClr val="tx1"/>
                </a:solidFill>
                <a:latin typeface="Helvetica" charset="0"/>
                <a:ea typeface="ＭＳ Ｐゴシック" charset="-128"/>
                <a:sym typeface="Helvetica" charset="0"/>
              </a:rPr>
              <a:t>avant</a:t>
            </a:r>
            <a:r>
              <a:rPr lang="en-US" altLang="x-none" sz="2000" dirty="0">
                <a:solidFill>
                  <a:schemeClr val="tx1"/>
                </a:solidFill>
                <a:latin typeface="Helvetica" charset="0"/>
                <a:ea typeface="ＭＳ Ｐゴシック" charset="-128"/>
                <a:sym typeface="Helvetica" charset="0"/>
              </a:rPr>
              <a:t> la </a:t>
            </a:r>
            <a:r>
              <a:rPr lang="en-US" altLang="x-none" sz="2000" dirty="0" err="1">
                <a:solidFill>
                  <a:schemeClr val="tx1"/>
                </a:solidFill>
                <a:latin typeface="Helvetica" charset="0"/>
                <a:ea typeface="ＭＳ Ｐゴシック" charset="-128"/>
                <a:sym typeface="Helvetica" charset="0"/>
              </a:rPr>
              <a:t>déformation</a:t>
            </a:r>
            <a:r>
              <a:rPr lang="en-US" altLang="x-none" sz="2000" dirty="0">
                <a:solidFill>
                  <a:schemeClr val="tx1"/>
                </a:solidFill>
                <a:latin typeface="Helvetica" charset="0"/>
                <a:ea typeface="ＭＳ Ｐゴシック" charset="-128"/>
                <a:sym typeface="Helvetica" charset="0"/>
              </a:rPr>
              <a:t> </a:t>
            </a:r>
            <a:r>
              <a:rPr lang="en-US" altLang="x-none" sz="2000" dirty="0" err="1">
                <a:solidFill>
                  <a:schemeClr val="tx1"/>
                </a:solidFill>
                <a:latin typeface="Helvetica" charset="0"/>
                <a:ea typeface="ＭＳ Ｐゴシック" charset="-128"/>
                <a:sym typeface="Helvetica" charset="0"/>
              </a:rPr>
              <a:t>verticale</a:t>
            </a:r>
            <a:r>
              <a:rPr lang="en-US" altLang="x-none" sz="2000" dirty="0">
                <a:solidFill>
                  <a:schemeClr val="tx1"/>
                </a:solidFill>
                <a:latin typeface="Helvetica" charset="0"/>
                <a:ea typeface="ＭＳ Ｐゴシック" charset="-128"/>
                <a:sym typeface="Helvetica" charset="0"/>
              </a:rPr>
              <a:t> de compression</a:t>
            </a:r>
          </a:p>
          <a:p>
            <a:pPr algn="ctr" eaLnBrk="1" hangingPunct="1">
              <a:spcBef>
                <a:spcPts val="738"/>
              </a:spcBef>
            </a:pPr>
            <a:r>
              <a:rPr lang="en-US" altLang="x-none" sz="2000" dirty="0">
                <a:solidFill>
                  <a:srgbClr val="F80A12"/>
                </a:solidFill>
                <a:latin typeface="Helvetica" charset="0"/>
                <a:ea typeface="ＭＳ Ｐゴシック" charset="-128"/>
                <a:sym typeface="Helvetica" charset="0"/>
              </a:rPr>
              <a:t>Le </a:t>
            </a:r>
            <a:r>
              <a:rPr lang="en-US" altLang="x-none" sz="2000" dirty="0" err="1">
                <a:solidFill>
                  <a:srgbClr val="F80A12"/>
                </a:solidFill>
                <a:latin typeface="Helvetica" charset="0"/>
                <a:ea typeface="ＭＳ Ｐゴシック" charset="-128"/>
                <a:sym typeface="Helvetica" charset="0"/>
              </a:rPr>
              <a:t>frettage</a:t>
            </a:r>
            <a:r>
              <a:rPr lang="en-US" altLang="x-none" sz="2000" dirty="0">
                <a:solidFill>
                  <a:srgbClr val="F80A12"/>
                </a:solidFill>
                <a:latin typeface="Helvetica" charset="0"/>
                <a:ea typeface="ＭＳ Ｐゴシック" charset="-128"/>
                <a:sym typeface="Helvetica" charset="0"/>
              </a:rPr>
              <a:t> </a:t>
            </a:r>
            <a:r>
              <a:rPr lang="en-US" altLang="x-none" sz="2000" dirty="0" err="1">
                <a:solidFill>
                  <a:srgbClr val="F80A12"/>
                </a:solidFill>
                <a:latin typeface="Helvetica" charset="0"/>
                <a:ea typeface="ＭＳ Ｐゴシック" charset="-128"/>
                <a:sym typeface="Helvetica" charset="0"/>
              </a:rPr>
              <a:t>limite</a:t>
            </a:r>
            <a:r>
              <a:rPr lang="en-US" altLang="x-none" sz="2000" dirty="0">
                <a:solidFill>
                  <a:srgbClr val="F80A12"/>
                </a:solidFill>
                <a:latin typeface="Helvetica" charset="0"/>
                <a:ea typeface="ＭＳ Ｐゴシック" charset="-128"/>
                <a:sym typeface="Helvetica" charset="0"/>
              </a:rPr>
              <a:t> la </a:t>
            </a:r>
            <a:r>
              <a:rPr lang="en-US" altLang="x-none" sz="2000" dirty="0" err="1">
                <a:solidFill>
                  <a:srgbClr val="F80A12"/>
                </a:solidFill>
                <a:latin typeface="Helvetica" charset="0"/>
                <a:ea typeface="ＭＳ Ｐゴシック" charset="-128"/>
                <a:sym typeface="Helvetica" charset="0"/>
              </a:rPr>
              <a:t>déformation</a:t>
            </a:r>
            <a:r>
              <a:rPr lang="en-US" altLang="x-none" sz="2000" dirty="0">
                <a:solidFill>
                  <a:srgbClr val="F80A12"/>
                </a:solidFill>
                <a:latin typeface="Helvetica" charset="0"/>
                <a:ea typeface="ＭＳ Ｐゴシック" charset="-128"/>
                <a:sym typeface="Helvetica" charset="0"/>
              </a:rPr>
              <a:t> </a:t>
            </a:r>
            <a:r>
              <a:rPr lang="en-US" altLang="x-none" sz="2000" dirty="0" err="1">
                <a:solidFill>
                  <a:srgbClr val="F80A12"/>
                </a:solidFill>
                <a:latin typeface="Helvetica" charset="0"/>
                <a:ea typeface="ＭＳ Ｐゴシック" charset="-128"/>
                <a:sym typeface="Helvetica" charset="0"/>
              </a:rPr>
              <a:t>latérale</a:t>
            </a:r>
            <a:endParaRPr lang="en-US" altLang="x-none" sz="2000" dirty="0">
              <a:solidFill>
                <a:srgbClr val="F80A12"/>
              </a:solidFill>
              <a:latin typeface="Helvetica" charset="0"/>
              <a:ea typeface="ＭＳ Ｐゴシック" charset="-128"/>
              <a:sym typeface="Helvetica" charset="0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0000000-0008-0000-0300-000014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466" y="2024420"/>
            <a:ext cx="3208868" cy="297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34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2132" y="175269"/>
            <a:ext cx="4559754" cy="1072753"/>
          </a:xfrm>
        </p:spPr>
        <p:txBody>
          <a:bodyPr/>
          <a:lstStyle/>
          <a:p>
            <a:r>
              <a:rPr lang="fr-CH" dirty="0"/>
              <a:t>Résistance traction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Sofia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24</a:t>
            </a:fld>
            <a:endParaRPr lang="fr-FR" dirty="0"/>
          </a:p>
        </p:txBody>
      </p:sp>
      <p:grpSp>
        <p:nvGrpSpPr>
          <p:cNvPr id="7" name="Grouper 23">
            <a:extLst>
              <a:ext uri="{FF2B5EF4-FFF2-40B4-BE49-F238E27FC236}">
                <a16:creationId xmlns:a16="http://schemas.microsoft.com/office/drawing/2014/main" id="{00000000-0008-0000-0400-000018000000}"/>
              </a:ext>
            </a:extLst>
          </p:cNvPr>
          <p:cNvGrpSpPr/>
          <p:nvPr/>
        </p:nvGrpSpPr>
        <p:grpSpPr>
          <a:xfrm>
            <a:off x="1591733" y="965200"/>
            <a:ext cx="5811658" cy="3462868"/>
            <a:chOff x="93211" y="-10005"/>
            <a:chExt cx="8539163" cy="5158268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00000000-0008-0000-0400-000002000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13" y="-10005"/>
              <a:ext cx="1104899" cy="311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0000000-0008-0000-0400-000003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238" y="990600"/>
              <a:ext cx="657225" cy="1204913"/>
            </a:xfrm>
            <a:prstGeom prst="rect">
              <a:avLst/>
            </a:prstGeom>
            <a:solidFill>
              <a:srgbClr val="F80A12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fr-FR" altLang="x-none"/>
            </a:p>
          </p:txBody>
        </p:sp>
        <p:sp>
          <p:nvSpPr>
            <p:cNvPr id="18" name="Line 21">
              <a:extLst>
                <a:ext uri="{FF2B5EF4-FFF2-40B4-BE49-F238E27FC236}">
                  <a16:creationId xmlns:a16="http://schemas.microsoft.com/office/drawing/2014/main" id="{00000000-0008-0000-0400-00000C0000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211" y="3948094"/>
              <a:ext cx="85391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9" name="Line 22">
              <a:extLst>
                <a:ext uri="{FF2B5EF4-FFF2-40B4-BE49-F238E27FC236}">
                  <a16:creationId xmlns:a16="http://schemas.microsoft.com/office/drawing/2014/main" id="{00000000-0008-0000-0400-00000D00000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2128838" y="0"/>
              <a:ext cx="0" cy="5148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0" name="Line 23">
              <a:extLst>
                <a:ext uri="{FF2B5EF4-FFF2-40B4-BE49-F238E27FC236}">
                  <a16:creationId xmlns:a16="http://schemas.microsoft.com/office/drawing/2014/main" id="{00000000-0008-0000-0400-00000E00000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5610225" y="61913"/>
              <a:ext cx="0" cy="5086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834920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2132" y="175269"/>
            <a:ext cx="4559754" cy="1072753"/>
          </a:xfrm>
        </p:spPr>
        <p:txBody>
          <a:bodyPr/>
          <a:lstStyle/>
          <a:p>
            <a:r>
              <a:rPr lang="fr-CH" dirty="0"/>
              <a:t>Résistance traction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Sofia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25</a:t>
            </a:fld>
            <a:endParaRPr lang="fr-FR" dirty="0"/>
          </a:p>
        </p:txBody>
      </p:sp>
      <p:grpSp>
        <p:nvGrpSpPr>
          <p:cNvPr id="7" name="Grouper 23">
            <a:extLst>
              <a:ext uri="{FF2B5EF4-FFF2-40B4-BE49-F238E27FC236}">
                <a16:creationId xmlns:a16="http://schemas.microsoft.com/office/drawing/2014/main" id="{00000000-0008-0000-0400-000018000000}"/>
              </a:ext>
            </a:extLst>
          </p:cNvPr>
          <p:cNvGrpSpPr/>
          <p:nvPr/>
        </p:nvGrpSpPr>
        <p:grpSpPr>
          <a:xfrm>
            <a:off x="1591733" y="965200"/>
            <a:ext cx="5811657" cy="3462868"/>
            <a:chOff x="93211" y="-10005"/>
            <a:chExt cx="8539163" cy="5158268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00000000-0008-0000-0400-000002000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13" y="-10005"/>
              <a:ext cx="1104899" cy="311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0000000-0008-0000-0400-000003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238" y="990600"/>
              <a:ext cx="657225" cy="1204913"/>
            </a:xfrm>
            <a:prstGeom prst="rect">
              <a:avLst/>
            </a:prstGeom>
            <a:solidFill>
              <a:srgbClr val="F80A12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fr-FR" altLang="x-none"/>
            </a:p>
          </p:txBody>
        </p: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00000000-0008-0000-0400-000004000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249238"/>
              <a:ext cx="2760663" cy="2687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Line 21">
              <a:extLst>
                <a:ext uri="{FF2B5EF4-FFF2-40B4-BE49-F238E27FC236}">
                  <a16:creationId xmlns:a16="http://schemas.microsoft.com/office/drawing/2014/main" id="{00000000-0008-0000-0400-00000C0000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211" y="3948094"/>
              <a:ext cx="85391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9" name="Line 22">
              <a:extLst>
                <a:ext uri="{FF2B5EF4-FFF2-40B4-BE49-F238E27FC236}">
                  <a16:creationId xmlns:a16="http://schemas.microsoft.com/office/drawing/2014/main" id="{00000000-0008-0000-0400-00000D00000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2128838" y="0"/>
              <a:ext cx="0" cy="5148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0" name="Line 23">
              <a:extLst>
                <a:ext uri="{FF2B5EF4-FFF2-40B4-BE49-F238E27FC236}">
                  <a16:creationId xmlns:a16="http://schemas.microsoft.com/office/drawing/2014/main" id="{00000000-0008-0000-0400-00000E00000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5610225" y="61913"/>
              <a:ext cx="0" cy="5086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753773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2132" y="175269"/>
            <a:ext cx="4559754" cy="1072753"/>
          </a:xfrm>
        </p:spPr>
        <p:txBody>
          <a:bodyPr/>
          <a:lstStyle/>
          <a:p>
            <a:r>
              <a:rPr lang="fr-CH" dirty="0"/>
              <a:t>Résistance traction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Sofia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26</a:t>
            </a:fld>
            <a:endParaRPr lang="fr-FR" dirty="0"/>
          </a:p>
        </p:txBody>
      </p:sp>
      <p:grpSp>
        <p:nvGrpSpPr>
          <p:cNvPr id="7" name="Grouper 23">
            <a:extLst>
              <a:ext uri="{FF2B5EF4-FFF2-40B4-BE49-F238E27FC236}">
                <a16:creationId xmlns:a16="http://schemas.microsoft.com/office/drawing/2014/main" id="{00000000-0008-0000-0400-000018000000}"/>
              </a:ext>
            </a:extLst>
          </p:cNvPr>
          <p:cNvGrpSpPr/>
          <p:nvPr/>
        </p:nvGrpSpPr>
        <p:grpSpPr>
          <a:xfrm>
            <a:off x="1591733" y="965200"/>
            <a:ext cx="5935134" cy="3462868"/>
            <a:chOff x="93211" y="-10005"/>
            <a:chExt cx="8720588" cy="5158268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00000000-0008-0000-0400-000002000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13" y="-10005"/>
              <a:ext cx="1104899" cy="311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0000000-0008-0000-0400-000003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238" y="990600"/>
              <a:ext cx="657225" cy="1204913"/>
            </a:xfrm>
            <a:prstGeom prst="rect">
              <a:avLst/>
            </a:prstGeom>
            <a:solidFill>
              <a:srgbClr val="F80A12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fr-FR" altLang="x-none"/>
            </a:p>
          </p:txBody>
        </p: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00000000-0008-0000-0400-000004000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249238"/>
              <a:ext cx="2760663" cy="2687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5">
              <a:extLst>
                <a:ext uri="{FF2B5EF4-FFF2-40B4-BE49-F238E27FC236}">
                  <a16:creationId xmlns:a16="http://schemas.microsoft.com/office/drawing/2014/main" id="{00000000-0008-0000-0400-0000050000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65837" y="793749"/>
              <a:ext cx="2747962" cy="2020887"/>
              <a:chOff x="6065838" y="793750"/>
              <a:chExt cx="2272" cy="1810"/>
            </a:xfrm>
          </p:grpSpPr>
          <p:pic>
            <p:nvPicPr>
              <p:cNvPr id="22" name="Picture 6">
                <a:extLst>
                  <a:ext uri="{FF2B5EF4-FFF2-40B4-BE49-F238E27FC236}">
                    <a16:creationId xmlns:a16="http://schemas.microsoft.com/office/drawing/2014/main" id="{00000000-0008-0000-0400-00000F0000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65910" y="793995"/>
                <a:ext cx="2143" cy="74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AutoShape 7">
                <a:extLst>
                  <a:ext uri="{FF2B5EF4-FFF2-40B4-BE49-F238E27FC236}">
                    <a16:creationId xmlns:a16="http://schemas.microsoft.com/office/drawing/2014/main" id="{00000000-0008-0000-0400-000010000000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6066870" y="793750"/>
                <a:ext cx="240" cy="240"/>
              </a:xfrm>
              <a:prstGeom prst="rightArrow">
                <a:avLst>
                  <a:gd name="adj1" fmla="val 58333"/>
                  <a:gd name="adj2" fmla="val 64583"/>
                </a:avLst>
              </a:prstGeom>
              <a:gradFill rotWithShape="0">
                <a:gsLst>
                  <a:gs pos="0">
                    <a:srgbClr val="CFD2FE">
                      <a:alpha val="50000"/>
                    </a:srgbClr>
                  </a:gs>
                  <a:gs pos="100000">
                    <a:srgbClr val="3A3FD5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fr-FR" altLang="x-none"/>
              </a:p>
            </p:txBody>
          </p:sp>
          <p:sp>
            <p:nvSpPr>
              <p:cNvPr id="25" name="AutoShape 8">
                <a:extLst>
                  <a:ext uri="{FF2B5EF4-FFF2-40B4-BE49-F238E27FC236}">
                    <a16:creationId xmlns:a16="http://schemas.microsoft.com/office/drawing/2014/main" id="{00000000-0008-0000-0400-000011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5838" y="794742"/>
                <a:ext cx="328" cy="168"/>
              </a:xfrm>
              <a:prstGeom prst="triangle">
                <a:avLst>
                  <a:gd name="adj" fmla="val 50000"/>
                </a:avLst>
              </a:prstGeom>
              <a:solidFill>
                <a:srgbClr val="FA877D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fr-FR" altLang="x-none"/>
              </a:p>
            </p:txBody>
          </p:sp>
          <p:sp>
            <p:nvSpPr>
              <p:cNvPr id="26" name="AutoShape 9">
                <a:extLst>
                  <a:ext uri="{FF2B5EF4-FFF2-40B4-BE49-F238E27FC236}">
                    <a16:creationId xmlns:a16="http://schemas.microsoft.com/office/drawing/2014/main" id="{00000000-0008-0000-0400-000012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7782" y="794742"/>
                <a:ext cx="328" cy="168"/>
              </a:xfrm>
              <a:prstGeom prst="triangle">
                <a:avLst>
                  <a:gd name="adj" fmla="val 50000"/>
                </a:avLst>
              </a:prstGeom>
              <a:solidFill>
                <a:srgbClr val="FA877D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fr-FR" altLang="x-none"/>
              </a:p>
            </p:txBody>
          </p:sp>
          <p:sp>
            <p:nvSpPr>
              <p:cNvPr id="27" name="Line 10">
                <a:extLst>
                  <a:ext uri="{FF2B5EF4-FFF2-40B4-BE49-F238E27FC236}">
                    <a16:creationId xmlns:a16="http://schemas.microsoft.com/office/drawing/2014/main" id="{00000000-0008-0000-0400-00001300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67942" y="794598"/>
                <a:ext cx="18" cy="96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28" name="Line 11">
                <a:extLst>
                  <a:ext uri="{FF2B5EF4-FFF2-40B4-BE49-F238E27FC236}">
                    <a16:creationId xmlns:a16="http://schemas.microsoft.com/office/drawing/2014/main" id="{00000000-0008-0000-0400-00001400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65998" y="794518"/>
                <a:ext cx="18" cy="96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29" name="AutoShape 12">
                <a:extLst>
                  <a:ext uri="{FF2B5EF4-FFF2-40B4-BE49-F238E27FC236}">
                    <a16:creationId xmlns:a16="http://schemas.microsoft.com/office/drawing/2014/main" id="{00000000-0008-0000-0400-000015000000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6067006" y="794006"/>
                <a:ext cx="368" cy="400"/>
              </a:xfrm>
              <a:prstGeom prst="rtTriangle">
                <a:avLst/>
              </a:prstGeom>
              <a:gradFill rotWithShape="0">
                <a:gsLst>
                  <a:gs pos="0">
                    <a:srgbClr val="F8FFA0"/>
                  </a:gs>
                  <a:gs pos="100000">
                    <a:srgbClr val="FFFFFF"/>
                  </a:gs>
                </a:gsLst>
                <a:lin ang="5400000" scaled="1"/>
              </a:gra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fr-FR" altLang="x-none"/>
              </a:p>
            </p:txBody>
          </p:sp>
          <p:sp>
            <p:nvSpPr>
              <p:cNvPr id="30" name="AutoShape 13">
                <a:extLst>
                  <a:ext uri="{FF2B5EF4-FFF2-40B4-BE49-F238E27FC236}">
                    <a16:creationId xmlns:a16="http://schemas.microsoft.com/office/drawing/2014/main" id="{00000000-0008-0000-0400-000016000000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6066614" y="794342"/>
                <a:ext cx="368" cy="400"/>
              </a:xfrm>
              <a:prstGeom prst="rtTriangl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8FFA0"/>
                  </a:gs>
                </a:gsLst>
                <a:lin ang="5400000" scaled="1"/>
              </a:gra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fr-FR" altLang="x-none"/>
              </a:p>
            </p:txBody>
          </p:sp>
          <p:sp>
            <p:nvSpPr>
              <p:cNvPr id="31" name="Line 14">
                <a:extLst>
                  <a:ext uri="{FF2B5EF4-FFF2-40B4-BE49-F238E27FC236}">
                    <a16:creationId xmlns:a16="http://schemas.microsoft.com/office/drawing/2014/main" id="{00000000-0008-0000-0400-00001700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66990" y="793878"/>
                <a:ext cx="0" cy="994"/>
              </a:xfrm>
              <a:prstGeom prst="line">
                <a:avLst/>
              </a:prstGeom>
              <a:noFill/>
              <a:ln w="25400">
                <a:solidFill>
                  <a:srgbClr val="F80A1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18" name="Line 21">
              <a:extLst>
                <a:ext uri="{FF2B5EF4-FFF2-40B4-BE49-F238E27FC236}">
                  <a16:creationId xmlns:a16="http://schemas.microsoft.com/office/drawing/2014/main" id="{00000000-0008-0000-0400-00000C0000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211" y="3948094"/>
              <a:ext cx="85391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9" name="Line 22">
              <a:extLst>
                <a:ext uri="{FF2B5EF4-FFF2-40B4-BE49-F238E27FC236}">
                  <a16:creationId xmlns:a16="http://schemas.microsoft.com/office/drawing/2014/main" id="{00000000-0008-0000-0400-00000D00000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2128838" y="0"/>
              <a:ext cx="0" cy="5148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0" name="Line 23">
              <a:extLst>
                <a:ext uri="{FF2B5EF4-FFF2-40B4-BE49-F238E27FC236}">
                  <a16:creationId xmlns:a16="http://schemas.microsoft.com/office/drawing/2014/main" id="{00000000-0008-0000-0400-00000E00000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5610225" y="61913"/>
              <a:ext cx="0" cy="5086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1463273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2132" y="175269"/>
            <a:ext cx="4559754" cy="1072753"/>
          </a:xfrm>
        </p:spPr>
        <p:txBody>
          <a:bodyPr/>
          <a:lstStyle/>
          <a:p>
            <a:r>
              <a:rPr lang="fr-CH" dirty="0"/>
              <a:t>Résistance traction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Sofia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27</a:t>
            </a:fld>
            <a:endParaRPr lang="fr-FR" dirty="0"/>
          </a:p>
        </p:txBody>
      </p:sp>
      <p:grpSp>
        <p:nvGrpSpPr>
          <p:cNvPr id="7" name="Grouper 23">
            <a:extLst>
              <a:ext uri="{FF2B5EF4-FFF2-40B4-BE49-F238E27FC236}">
                <a16:creationId xmlns:a16="http://schemas.microsoft.com/office/drawing/2014/main" id="{00000000-0008-0000-0400-000018000000}"/>
              </a:ext>
            </a:extLst>
          </p:cNvPr>
          <p:cNvGrpSpPr/>
          <p:nvPr/>
        </p:nvGrpSpPr>
        <p:grpSpPr>
          <a:xfrm>
            <a:off x="1591733" y="965200"/>
            <a:ext cx="5935134" cy="3462868"/>
            <a:chOff x="93211" y="-10005"/>
            <a:chExt cx="8720588" cy="5158268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00000000-0008-0000-0400-000002000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13" y="-10005"/>
              <a:ext cx="1104899" cy="311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0000000-0008-0000-0400-000003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238" y="990600"/>
              <a:ext cx="657225" cy="1204913"/>
            </a:xfrm>
            <a:prstGeom prst="rect">
              <a:avLst/>
            </a:prstGeom>
            <a:solidFill>
              <a:srgbClr val="F80A12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fr-FR" altLang="x-none"/>
            </a:p>
          </p:txBody>
        </p: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00000000-0008-0000-0400-000004000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249238"/>
              <a:ext cx="2760663" cy="2687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5">
              <a:extLst>
                <a:ext uri="{FF2B5EF4-FFF2-40B4-BE49-F238E27FC236}">
                  <a16:creationId xmlns:a16="http://schemas.microsoft.com/office/drawing/2014/main" id="{00000000-0008-0000-0400-0000050000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65837" y="793749"/>
              <a:ext cx="2747962" cy="2020887"/>
              <a:chOff x="6065838" y="793750"/>
              <a:chExt cx="2272" cy="1810"/>
            </a:xfrm>
          </p:grpSpPr>
          <p:pic>
            <p:nvPicPr>
              <p:cNvPr id="22" name="Picture 6">
                <a:extLst>
                  <a:ext uri="{FF2B5EF4-FFF2-40B4-BE49-F238E27FC236}">
                    <a16:creationId xmlns:a16="http://schemas.microsoft.com/office/drawing/2014/main" id="{00000000-0008-0000-0400-00000F0000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65910" y="793995"/>
                <a:ext cx="2143" cy="74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AutoShape 7">
                <a:extLst>
                  <a:ext uri="{FF2B5EF4-FFF2-40B4-BE49-F238E27FC236}">
                    <a16:creationId xmlns:a16="http://schemas.microsoft.com/office/drawing/2014/main" id="{00000000-0008-0000-0400-000010000000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6066870" y="793750"/>
                <a:ext cx="240" cy="240"/>
              </a:xfrm>
              <a:prstGeom prst="rightArrow">
                <a:avLst>
                  <a:gd name="adj1" fmla="val 58333"/>
                  <a:gd name="adj2" fmla="val 64583"/>
                </a:avLst>
              </a:prstGeom>
              <a:gradFill rotWithShape="0">
                <a:gsLst>
                  <a:gs pos="0">
                    <a:srgbClr val="CFD2FE">
                      <a:alpha val="50000"/>
                    </a:srgbClr>
                  </a:gs>
                  <a:gs pos="100000">
                    <a:srgbClr val="3A3FD5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fr-FR" altLang="x-none"/>
              </a:p>
            </p:txBody>
          </p:sp>
          <p:sp>
            <p:nvSpPr>
              <p:cNvPr id="25" name="AutoShape 8">
                <a:extLst>
                  <a:ext uri="{FF2B5EF4-FFF2-40B4-BE49-F238E27FC236}">
                    <a16:creationId xmlns:a16="http://schemas.microsoft.com/office/drawing/2014/main" id="{00000000-0008-0000-0400-000011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5838" y="794742"/>
                <a:ext cx="328" cy="168"/>
              </a:xfrm>
              <a:prstGeom prst="triangle">
                <a:avLst>
                  <a:gd name="adj" fmla="val 50000"/>
                </a:avLst>
              </a:prstGeom>
              <a:solidFill>
                <a:srgbClr val="FA877D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fr-FR" altLang="x-none"/>
              </a:p>
            </p:txBody>
          </p:sp>
          <p:sp>
            <p:nvSpPr>
              <p:cNvPr id="26" name="AutoShape 9">
                <a:extLst>
                  <a:ext uri="{FF2B5EF4-FFF2-40B4-BE49-F238E27FC236}">
                    <a16:creationId xmlns:a16="http://schemas.microsoft.com/office/drawing/2014/main" id="{00000000-0008-0000-0400-000012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7782" y="794742"/>
                <a:ext cx="328" cy="168"/>
              </a:xfrm>
              <a:prstGeom prst="triangle">
                <a:avLst>
                  <a:gd name="adj" fmla="val 50000"/>
                </a:avLst>
              </a:prstGeom>
              <a:solidFill>
                <a:srgbClr val="FA877D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fr-FR" altLang="x-none"/>
              </a:p>
            </p:txBody>
          </p:sp>
          <p:sp>
            <p:nvSpPr>
              <p:cNvPr id="27" name="Line 10">
                <a:extLst>
                  <a:ext uri="{FF2B5EF4-FFF2-40B4-BE49-F238E27FC236}">
                    <a16:creationId xmlns:a16="http://schemas.microsoft.com/office/drawing/2014/main" id="{00000000-0008-0000-0400-00001300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67942" y="794598"/>
                <a:ext cx="18" cy="96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28" name="Line 11">
                <a:extLst>
                  <a:ext uri="{FF2B5EF4-FFF2-40B4-BE49-F238E27FC236}">
                    <a16:creationId xmlns:a16="http://schemas.microsoft.com/office/drawing/2014/main" id="{00000000-0008-0000-0400-00001400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65998" y="794518"/>
                <a:ext cx="18" cy="96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29" name="AutoShape 12">
                <a:extLst>
                  <a:ext uri="{FF2B5EF4-FFF2-40B4-BE49-F238E27FC236}">
                    <a16:creationId xmlns:a16="http://schemas.microsoft.com/office/drawing/2014/main" id="{00000000-0008-0000-0400-000015000000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6067006" y="794006"/>
                <a:ext cx="368" cy="400"/>
              </a:xfrm>
              <a:prstGeom prst="rtTriangle">
                <a:avLst/>
              </a:prstGeom>
              <a:gradFill rotWithShape="0">
                <a:gsLst>
                  <a:gs pos="0">
                    <a:srgbClr val="F8FFA0"/>
                  </a:gs>
                  <a:gs pos="100000">
                    <a:srgbClr val="FFFFFF"/>
                  </a:gs>
                </a:gsLst>
                <a:lin ang="5400000" scaled="1"/>
              </a:gra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fr-FR" altLang="x-none"/>
              </a:p>
            </p:txBody>
          </p:sp>
          <p:sp>
            <p:nvSpPr>
              <p:cNvPr id="30" name="AutoShape 13">
                <a:extLst>
                  <a:ext uri="{FF2B5EF4-FFF2-40B4-BE49-F238E27FC236}">
                    <a16:creationId xmlns:a16="http://schemas.microsoft.com/office/drawing/2014/main" id="{00000000-0008-0000-0400-000016000000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6066614" y="794342"/>
                <a:ext cx="368" cy="400"/>
              </a:xfrm>
              <a:prstGeom prst="rtTriangl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8FFA0"/>
                  </a:gs>
                </a:gsLst>
                <a:lin ang="5400000" scaled="1"/>
              </a:gra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fr-FR" altLang="x-none"/>
              </a:p>
            </p:txBody>
          </p:sp>
          <p:sp>
            <p:nvSpPr>
              <p:cNvPr id="31" name="Line 14">
                <a:extLst>
                  <a:ext uri="{FF2B5EF4-FFF2-40B4-BE49-F238E27FC236}">
                    <a16:creationId xmlns:a16="http://schemas.microsoft.com/office/drawing/2014/main" id="{00000000-0008-0000-0400-00001700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66990" y="793878"/>
                <a:ext cx="0" cy="994"/>
              </a:xfrm>
              <a:prstGeom prst="line">
                <a:avLst/>
              </a:prstGeom>
              <a:noFill/>
              <a:ln w="25400">
                <a:solidFill>
                  <a:srgbClr val="F80A1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0000000-0008-0000-0400-000006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63" y="3326738"/>
              <a:ext cx="1058538" cy="36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x-none" sz="1600" dirty="0">
                  <a:solidFill>
                    <a:srgbClr val="F80B14"/>
                  </a:solidFill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000000-0008-0000-0400-000007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5513" y="3326740"/>
              <a:ext cx="1058538" cy="36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x-none" sz="1600" dirty="0">
                  <a:solidFill>
                    <a:srgbClr val="F80B14"/>
                  </a:solidFill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120%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0000000-0008-0000-0400-000008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0225" y="3326741"/>
              <a:ext cx="1058538" cy="36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x-none" sz="1600" dirty="0">
                  <a:solidFill>
                    <a:srgbClr val="F80B14"/>
                  </a:solidFill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200%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0000000-0008-0000-0400-000009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0225" y="4275553"/>
              <a:ext cx="1058538" cy="36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x-none" sz="1600" dirty="0"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0000000-0008-0000-0400-00000A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763" y="4275554"/>
              <a:ext cx="823308" cy="36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x-none" sz="1600" dirty="0"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60%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0000000-0008-0000-0400-00000B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88" y="4275554"/>
              <a:ext cx="815465" cy="36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x-none" sz="1600" dirty="0">
                  <a:solidFill>
                    <a:schemeClr val="tx1"/>
                  </a:solidFill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50%</a:t>
              </a:r>
            </a:p>
          </p:txBody>
        </p:sp>
        <p:sp>
          <p:nvSpPr>
            <p:cNvPr id="18" name="Line 21">
              <a:extLst>
                <a:ext uri="{FF2B5EF4-FFF2-40B4-BE49-F238E27FC236}">
                  <a16:creationId xmlns:a16="http://schemas.microsoft.com/office/drawing/2014/main" id="{00000000-0008-0000-0400-00000C0000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211" y="3948094"/>
              <a:ext cx="85391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9" name="Line 22">
              <a:extLst>
                <a:ext uri="{FF2B5EF4-FFF2-40B4-BE49-F238E27FC236}">
                  <a16:creationId xmlns:a16="http://schemas.microsoft.com/office/drawing/2014/main" id="{00000000-0008-0000-0400-00000D00000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2128838" y="0"/>
              <a:ext cx="0" cy="5148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0" name="Line 23">
              <a:extLst>
                <a:ext uri="{FF2B5EF4-FFF2-40B4-BE49-F238E27FC236}">
                  <a16:creationId xmlns:a16="http://schemas.microsoft.com/office/drawing/2014/main" id="{00000000-0008-0000-0400-00000E00000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5610225" y="61913"/>
              <a:ext cx="0" cy="5086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5483838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2131" y="175269"/>
            <a:ext cx="5124601" cy="1072753"/>
          </a:xfrm>
        </p:spPr>
        <p:txBody>
          <a:bodyPr/>
          <a:lstStyle/>
          <a:p>
            <a:r>
              <a:rPr lang="fr-CH" dirty="0"/>
              <a:t>Essai sur poutre béton armé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Sofia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9925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2131" y="175269"/>
            <a:ext cx="5124601" cy="1072753"/>
          </a:xfrm>
        </p:spPr>
        <p:txBody>
          <a:bodyPr/>
          <a:lstStyle/>
          <a:p>
            <a:r>
              <a:rPr lang="fr-CH" dirty="0"/>
              <a:t>Essai sur poutre béton armé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Sofia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29</a:t>
            </a:fld>
            <a:endParaRPr lang="fr-FR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" y="485063"/>
            <a:ext cx="7721966" cy="501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63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But</a:t>
            </a:r>
          </a:p>
        </p:txBody>
      </p:sp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D76BEFB8-DDB6-9749-9AD0-70F750321A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4978423"/>
              </p:ext>
            </p:extLst>
          </p:nvPr>
        </p:nvGraphicFramePr>
        <p:xfrm>
          <a:off x="1470977" y="692149"/>
          <a:ext cx="6649720" cy="415607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662430">
                  <a:extLst>
                    <a:ext uri="{9D8B030D-6E8A-4147-A177-3AD203B41FA5}">
                      <a16:colId xmlns:a16="http://schemas.microsoft.com/office/drawing/2014/main" val="2870530741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1726219157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2236744531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26222187"/>
                    </a:ext>
                  </a:extLst>
                </a:gridCol>
              </a:tblGrid>
              <a:tr h="67696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CH" sz="1300" u="none" strike="noStrike" dirty="0">
                          <a:effectLst/>
                        </a:rPr>
                        <a:t>Que cherche-t-on à contrôler lors des essais sur béton durci?</a:t>
                      </a:r>
                      <a:endParaRPr lang="fr-CH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251651"/>
                  </a:ext>
                </a:extLst>
              </a:tr>
              <a:tr h="3342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Catégorie de propriétés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372128"/>
                  </a:ext>
                </a:extLst>
              </a:tr>
              <a:tr h="3342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>
                          <a:effectLst/>
                        </a:rPr>
                        <a:t> </a:t>
                      </a:r>
                      <a:endParaRPr lang="fr-CH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>
                          <a:effectLst/>
                        </a:rPr>
                        <a:t> </a:t>
                      </a:r>
                      <a:endParaRPr lang="fr-CH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extLst>
                  <a:ext uri="{0D108BD9-81ED-4DB2-BD59-A6C34878D82A}">
                    <a16:rowId xmlns:a16="http://schemas.microsoft.com/office/drawing/2014/main" val="3991187402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l" rtl="0" fontAlgn="ctr"/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1435645790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3551782308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4212835149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1901996801"/>
                  </a:ext>
                </a:extLst>
              </a:tr>
            </a:tbl>
          </a:graphicData>
        </a:graphic>
      </p:graphicFrame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Sofia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5114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2131" y="175269"/>
            <a:ext cx="5124601" cy="1072753"/>
          </a:xfrm>
        </p:spPr>
        <p:txBody>
          <a:bodyPr/>
          <a:lstStyle/>
          <a:p>
            <a:r>
              <a:rPr lang="fr-CH" dirty="0"/>
              <a:t>Essai sur poutre béton armé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Sofia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30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0000000-0008-0000-0500-000003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52" y="458831"/>
            <a:ext cx="79164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83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2131" y="175269"/>
            <a:ext cx="5124601" cy="1072753"/>
          </a:xfrm>
        </p:spPr>
        <p:txBody>
          <a:bodyPr/>
          <a:lstStyle/>
          <a:p>
            <a:r>
              <a:rPr lang="fr-CH" dirty="0"/>
              <a:t>Essai sur poutre béton armé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Sofia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31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0000000-0008-0000-0500-000004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1" y="711645"/>
            <a:ext cx="6989762" cy="457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45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But</a:t>
            </a:r>
          </a:p>
        </p:txBody>
      </p:sp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D76BEFB8-DDB6-9749-9AD0-70F750321A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4461415"/>
              </p:ext>
            </p:extLst>
          </p:nvPr>
        </p:nvGraphicFramePr>
        <p:xfrm>
          <a:off x="1470977" y="692149"/>
          <a:ext cx="6649720" cy="415607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662430">
                  <a:extLst>
                    <a:ext uri="{9D8B030D-6E8A-4147-A177-3AD203B41FA5}">
                      <a16:colId xmlns:a16="http://schemas.microsoft.com/office/drawing/2014/main" val="2870530741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1726219157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2236744531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26222187"/>
                    </a:ext>
                  </a:extLst>
                </a:gridCol>
              </a:tblGrid>
              <a:tr h="67696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CH" sz="1300" u="none" strike="noStrike" dirty="0">
                          <a:effectLst/>
                        </a:rPr>
                        <a:t>Que cherche-t-on à contrôler lors des essais sur béton durci?</a:t>
                      </a:r>
                      <a:endParaRPr lang="fr-CH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251651"/>
                  </a:ext>
                </a:extLst>
              </a:tr>
              <a:tr h="3342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Catégorie de propriétés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Propriété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372128"/>
                  </a:ext>
                </a:extLst>
              </a:tr>
              <a:tr h="3342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>
                          <a:effectLst/>
                        </a:rPr>
                        <a:t> </a:t>
                      </a:r>
                      <a:endParaRPr lang="fr-CH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>
                          <a:effectLst/>
                        </a:rPr>
                        <a:t> </a:t>
                      </a:r>
                      <a:endParaRPr lang="fr-CH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extLst>
                  <a:ext uri="{0D108BD9-81ED-4DB2-BD59-A6C34878D82A}">
                    <a16:rowId xmlns:a16="http://schemas.microsoft.com/office/drawing/2014/main" val="3991187402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l" rtl="0" fontAlgn="ctr"/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1435645790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3551782308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4212835149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1901996801"/>
                  </a:ext>
                </a:extLst>
              </a:tr>
            </a:tbl>
          </a:graphicData>
        </a:graphic>
      </p:graphicFrame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Sofia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0475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But</a:t>
            </a:r>
          </a:p>
        </p:txBody>
      </p:sp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D76BEFB8-DDB6-9749-9AD0-70F750321A0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70977" y="692149"/>
          <a:ext cx="6649720" cy="415607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662430">
                  <a:extLst>
                    <a:ext uri="{9D8B030D-6E8A-4147-A177-3AD203B41FA5}">
                      <a16:colId xmlns:a16="http://schemas.microsoft.com/office/drawing/2014/main" val="2870530741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1726219157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2236744531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26222187"/>
                    </a:ext>
                  </a:extLst>
                </a:gridCol>
              </a:tblGrid>
              <a:tr h="67696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CH" sz="1300" u="none" strike="noStrike" dirty="0">
                          <a:effectLst/>
                        </a:rPr>
                        <a:t>Que cherche-t-on à contrôler lors des essais sur béton durci?</a:t>
                      </a:r>
                      <a:endParaRPr lang="fr-CH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251651"/>
                  </a:ext>
                </a:extLst>
              </a:tr>
              <a:tr h="3342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Catégorie de propriétés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Propriété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>
                          <a:effectLst/>
                        </a:rPr>
                        <a:t>méthodes</a:t>
                      </a:r>
                      <a:endParaRPr lang="fr-CH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372128"/>
                  </a:ext>
                </a:extLst>
              </a:tr>
              <a:tr h="3342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>
                          <a:effectLst/>
                        </a:rPr>
                        <a:t> </a:t>
                      </a:r>
                      <a:endParaRPr lang="fr-CH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>
                          <a:effectLst/>
                        </a:rPr>
                        <a:t> </a:t>
                      </a:r>
                      <a:endParaRPr lang="fr-CH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extLst>
                  <a:ext uri="{0D108BD9-81ED-4DB2-BD59-A6C34878D82A}">
                    <a16:rowId xmlns:a16="http://schemas.microsoft.com/office/drawing/2014/main" val="3991187402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l" rtl="0" fontAlgn="ctr"/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1435645790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3551782308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4212835149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1901996801"/>
                  </a:ext>
                </a:extLst>
              </a:tr>
            </a:tbl>
          </a:graphicData>
        </a:graphic>
      </p:graphicFrame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Sofia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0734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But</a:t>
            </a:r>
          </a:p>
        </p:txBody>
      </p:sp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D76BEFB8-DDB6-9749-9AD0-70F750321A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7451206"/>
              </p:ext>
            </p:extLst>
          </p:nvPr>
        </p:nvGraphicFramePr>
        <p:xfrm>
          <a:off x="1470977" y="692149"/>
          <a:ext cx="6649720" cy="415607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662430">
                  <a:extLst>
                    <a:ext uri="{9D8B030D-6E8A-4147-A177-3AD203B41FA5}">
                      <a16:colId xmlns:a16="http://schemas.microsoft.com/office/drawing/2014/main" val="2870530741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1726219157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2236744531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26222187"/>
                    </a:ext>
                  </a:extLst>
                </a:gridCol>
              </a:tblGrid>
              <a:tr h="67696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CH" sz="1300" u="none" strike="noStrike" dirty="0">
                          <a:effectLst/>
                        </a:rPr>
                        <a:t>Que cherche-t-on à contrôler lors des essais sur béton durci?</a:t>
                      </a:r>
                      <a:endParaRPr lang="fr-CH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251651"/>
                  </a:ext>
                </a:extLst>
              </a:tr>
              <a:tr h="3342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Catégorie de propriétés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Propriété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>
                          <a:effectLst/>
                        </a:rPr>
                        <a:t>méthodes</a:t>
                      </a:r>
                      <a:endParaRPr lang="fr-CH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372128"/>
                  </a:ext>
                </a:extLst>
              </a:tr>
              <a:tr h="3342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Destructives 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Non Destructives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extLst>
                  <a:ext uri="{0D108BD9-81ED-4DB2-BD59-A6C34878D82A}">
                    <a16:rowId xmlns:a16="http://schemas.microsoft.com/office/drawing/2014/main" val="3991187402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l" rtl="0" fontAlgn="ctr"/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1435645790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3551782308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4212835149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1901996801"/>
                  </a:ext>
                </a:extLst>
              </a:tr>
            </a:tbl>
          </a:graphicData>
        </a:graphic>
      </p:graphicFrame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Sofia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8666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But</a:t>
            </a:r>
          </a:p>
        </p:txBody>
      </p:sp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D76BEFB8-DDB6-9749-9AD0-70F750321A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9593663"/>
              </p:ext>
            </p:extLst>
          </p:nvPr>
        </p:nvGraphicFramePr>
        <p:xfrm>
          <a:off x="1470977" y="692149"/>
          <a:ext cx="6649720" cy="415607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662430">
                  <a:extLst>
                    <a:ext uri="{9D8B030D-6E8A-4147-A177-3AD203B41FA5}">
                      <a16:colId xmlns:a16="http://schemas.microsoft.com/office/drawing/2014/main" val="2870530741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1726219157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2236744531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26222187"/>
                    </a:ext>
                  </a:extLst>
                </a:gridCol>
              </a:tblGrid>
              <a:tr h="67696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CH" sz="1300" u="none" strike="noStrike" dirty="0">
                          <a:effectLst/>
                        </a:rPr>
                        <a:t>Que cherche-t-on à contrôler lors des essais sur béton durci?</a:t>
                      </a:r>
                      <a:endParaRPr lang="fr-CH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251651"/>
                  </a:ext>
                </a:extLst>
              </a:tr>
              <a:tr h="3342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Catégorie de propriétés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Propriété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>
                          <a:effectLst/>
                        </a:rPr>
                        <a:t>méthodes</a:t>
                      </a:r>
                      <a:endParaRPr lang="fr-CH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372128"/>
                  </a:ext>
                </a:extLst>
              </a:tr>
              <a:tr h="3342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Destructives 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Non Destructives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extLst>
                  <a:ext uri="{0D108BD9-81ED-4DB2-BD59-A6C34878D82A}">
                    <a16:rowId xmlns:a16="http://schemas.microsoft.com/office/drawing/2014/main" val="3991187402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</a:rPr>
                        <a:t>Résistances Mécaniques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1435645790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3551782308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4212835149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1901996801"/>
                  </a:ext>
                </a:extLst>
              </a:tr>
            </a:tbl>
          </a:graphicData>
        </a:graphic>
      </p:graphicFrame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Sofia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6626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But</a:t>
            </a:r>
          </a:p>
        </p:txBody>
      </p:sp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D76BEFB8-DDB6-9749-9AD0-70F750321A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4545182"/>
              </p:ext>
            </p:extLst>
          </p:nvPr>
        </p:nvGraphicFramePr>
        <p:xfrm>
          <a:off x="1470977" y="692149"/>
          <a:ext cx="6649720" cy="415607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662430">
                  <a:extLst>
                    <a:ext uri="{9D8B030D-6E8A-4147-A177-3AD203B41FA5}">
                      <a16:colId xmlns:a16="http://schemas.microsoft.com/office/drawing/2014/main" val="2870530741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1726219157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2236744531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26222187"/>
                    </a:ext>
                  </a:extLst>
                </a:gridCol>
              </a:tblGrid>
              <a:tr h="67696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CH" sz="1300" u="none" strike="noStrike" dirty="0">
                          <a:effectLst/>
                        </a:rPr>
                        <a:t>Que cherche-t-on à contrôler lors des essais sur béton durci?</a:t>
                      </a:r>
                      <a:endParaRPr lang="fr-CH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251651"/>
                  </a:ext>
                </a:extLst>
              </a:tr>
              <a:tr h="3342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Catégorie de propriétés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Propriété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>
                          <a:effectLst/>
                        </a:rPr>
                        <a:t>méthodes</a:t>
                      </a:r>
                      <a:endParaRPr lang="fr-CH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372128"/>
                  </a:ext>
                </a:extLst>
              </a:tr>
              <a:tr h="3342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Destructives 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Non Destructives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extLst>
                  <a:ext uri="{0D108BD9-81ED-4DB2-BD59-A6C34878D82A}">
                    <a16:rowId xmlns:a16="http://schemas.microsoft.com/office/drawing/2014/main" val="3991187402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</a:rPr>
                        <a:t>Résistances Mécaniques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Traction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Compression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Cisaillement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fr-CH" sz="800" b="0" i="0" u="none" strike="noStrike" dirty="0">
                        <a:solidFill>
                          <a:srgbClr val="FF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1435645790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3551782308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4212835149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1901996801"/>
                  </a:ext>
                </a:extLst>
              </a:tr>
            </a:tbl>
          </a:graphicData>
        </a:graphic>
      </p:graphicFrame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Sofia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3768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But</a:t>
            </a:r>
          </a:p>
        </p:txBody>
      </p:sp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D76BEFB8-DDB6-9749-9AD0-70F750321A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7165183"/>
              </p:ext>
            </p:extLst>
          </p:nvPr>
        </p:nvGraphicFramePr>
        <p:xfrm>
          <a:off x="1470977" y="692149"/>
          <a:ext cx="6649720" cy="415607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662430">
                  <a:extLst>
                    <a:ext uri="{9D8B030D-6E8A-4147-A177-3AD203B41FA5}">
                      <a16:colId xmlns:a16="http://schemas.microsoft.com/office/drawing/2014/main" val="2870530741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1726219157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2236744531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26222187"/>
                    </a:ext>
                  </a:extLst>
                </a:gridCol>
              </a:tblGrid>
              <a:tr h="67696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CH" sz="1300" u="none" strike="noStrike" dirty="0">
                          <a:effectLst/>
                        </a:rPr>
                        <a:t>Que cherche-t-on à contrôler lors des essais sur béton durci?</a:t>
                      </a:r>
                      <a:endParaRPr lang="fr-CH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251651"/>
                  </a:ext>
                </a:extLst>
              </a:tr>
              <a:tr h="3342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Catégorie de propriétés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Propriété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>
                          <a:effectLst/>
                        </a:rPr>
                        <a:t>méthodes</a:t>
                      </a:r>
                      <a:endParaRPr lang="fr-CH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372128"/>
                  </a:ext>
                </a:extLst>
              </a:tr>
              <a:tr h="3342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Destructives 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600" u="none" strike="noStrike" dirty="0">
                          <a:effectLst/>
                        </a:rPr>
                        <a:t>Non Destructives</a:t>
                      </a:r>
                      <a:endParaRPr lang="fr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7" marR="6427" marT="6427" marB="0" anchor="ctr"/>
                </a:tc>
                <a:extLst>
                  <a:ext uri="{0D108BD9-81ED-4DB2-BD59-A6C34878D82A}">
                    <a16:rowId xmlns:a16="http://schemas.microsoft.com/office/drawing/2014/main" val="3991187402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</a:rPr>
                        <a:t>Résistances Mécaniques</a:t>
                      </a: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Traction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Compression</a:t>
                      </a:r>
                    </a:p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- Cisaillement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- Essai de charge</a:t>
                      </a:r>
                      <a:endParaRPr lang="fr-CH" sz="800" b="0" i="0" u="none" strike="noStrike" dirty="0">
                        <a:solidFill>
                          <a:srgbClr val="FF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1435645790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3551782308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4212835149"/>
                  </a:ext>
                </a:extLst>
              </a:tr>
              <a:tr h="702677"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>
                          <a:effectLst/>
                        </a:rPr>
                        <a:t> </a:t>
                      </a:r>
                      <a:endParaRPr lang="fr-CH" sz="800" b="0" i="0" u="none" strike="noStrike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CH" sz="800" u="none" strike="noStrike" dirty="0">
                          <a:effectLst/>
                        </a:rPr>
                        <a:t> </a:t>
                      </a:r>
                      <a:endParaRPr lang="fr-CH" sz="800" b="0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57842" marR="6427" marT="6427" marB="0" anchor="ctr"/>
                </a:tc>
                <a:extLst>
                  <a:ext uri="{0D108BD9-81ED-4DB2-BD59-A6C34878D82A}">
                    <a16:rowId xmlns:a16="http://schemas.microsoft.com/office/drawing/2014/main" val="1901996801"/>
                  </a:ext>
                </a:extLst>
              </a:tr>
            </a:tbl>
          </a:graphicData>
        </a:graphic>
      </p:graphicFrame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Sofia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602658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EPFL">
      <a:majorFont>
        <a:latin typeface="Suisse Int'l EPFL Cond"/>
        <a:ea typeface=""/>
        <a:cs typeface=""/>
      </a:majorFont>
      <a:minorFont>
        <a:latin typeface="Suisse Int'l EPF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EPFL_Beta1" id="{0D67AEC5-DFF7-4EC9-B5AA-DC7A2F0AC738}" vid="{0172F608-5ED9-41D9-A9D2-9D0E5ED5ADC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PFLAuthor xmlns="366578e5-d8fa-4ca3-80b4-96d4f4020af2">
      <UserInfo>
        <DisplayName/>
        <AccountId xsi:nil="true"/>
        <AccountType/>
      </UserInfo>
    </EPFLAuthor>
    <a822da24a7be47f7b2b8d6471b611ecd xmlns="366578e5-d8fa-4ca3-80b4-96d4f4020af2">
      <Terms xmlns="http://schemas.microsoft.com/office/infopath/2007/PartnerControls">
        <TermInfo xmlns="http://schemas.microsoft.com/office/infopath/2007/PartnerControls">
          <TermName xmlns="http://schemas.microsoft.com/office/infopath/2007/PartnerControls">Public</TermName>
          <TermId xmlns="http://schemas.microsoft.com/office/infopath/2007/PartnerControls">bed90794-060d-40e3-8efd-fc84c2f09e8f</TermId>
        </TermInfo>
      </Terms>
    </a822da24a7be47f7b2b8d6471b611ecd>
    <EPFLUsageTaxHTField0 xmlns="366578e5-d8fa-4ca3-80b4-96d4f4020af2" xsi:nil="true"/>
    <TaxCatchAll xmlns="505a1229-fefc-4964-aa43-a843a2e4cec8">
      <Value>1</Value>
    </TaxCatchAl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EPFL Document" ma:contentTypeID="0x0101009E359B892F0745A488A3BA50FA95E220008D12AA6DD8705844A8F440FB2627C65C" ma:contentTypeVersion="2" ma:contentTypeDescription="Base Content Type for all EPFL documents" ma:contentTypeScope="" ma:versionID="243fe3aa2b7702eb0a8fc0aba44d7aac">
  <xsd:schema xmlns:xsd="http://www.w3.org/2001/XMLSchema" xmlns:xs="http://www.w3.org/2001/XMLSchema" xmlns:p="http://schemas.microsoft.com/office/2006/metadata/properties" xmlns:ns2="366578e5-d8fa-4ca3-80b4-96d4f4020af2" xmlns:ns3="505a1229-fefc-4964-aa43-a843a2e4cec8" targetNamespace="http://schemas.microsoft.com/office/2006/metadata/properties" ma:root="true" ma:fieldsID="874849853f62a370529474de8c246750" ns2:_="" ns3:_="">
    <xsd:import namespace="366578e5-d8fa-4ca3-80b4-96d4f4020af2"/>
    <xsd:import namespace="505a1229-fefc-4964-aa43-a843a2e4cec8"/>
    <xsd:element name="properties">
      <xsd:complexType>
        <xsd:sequence>
          <xsd:element name="documentManagement">
            <xsd:complexType>
              <xsd:all>
                <xsd:element ref="ns2:EPFLAuthor" minOccurs="0"/>
                <xsd:element ref="ns2:EPFLUsageTaxHTField0" minOccurs="0"/>
                <xsd:element ref="ns2:a822da24a7be47f7b2b8d6471b611ecd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6578e5-d8fa-4ca3-80b4-96d4f4020af2" elementFormDefault="qualified">
    <xsd:import namespace="http://schemas.microsoft.com/office/2006/documentManagement/types"/>
    <xsd:import namespace="http://schemas.microsoft.com/office/infopath/2007/PartnerControls"/>
    <xsd:element name="EPFLAuthor" ma:index="8" nillable="true" ma:displayName="Author" ma:internalName="EPFLAutho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FLUsageTaxHTField0" ma:index="10" nillable="true" ma:displayName="EPFLUsage_0" ma:hidden="true" ma:internalName="EPFLUsageTaxHTField0">
      <xsd:simpleType>
        <xsd:restriction base="dms:Note"/>
      </xsd:simpleType>
    </xsd:element>
    <xsd:element name="a822da24a7be47f7b2b8d6471b611ecd" ma:index="11" nillable="true" ma:taxonomy="true" ma:internalName="a822da24a7be47f7b2b8d6471b611ecd" ma:taxonomyFieldName="EPFLUsage" ma:displayName="Usage" ma:default="1;#Public|bed90794-060d-40e3-8efd-fc84c2f09e8f" ma:fieldId="{a822da24-a7be-47f7-b2b8-d6471b611ecd}" ma:sspId="4f2e420a-9f6b-4a85-b7a0-ff810e6e8c0b" ma:termSetId="4b8e3540-9bf8-418b-ab3b-31a19bad2536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5a1229-fefc-4964-aa43-a843a2e4cec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description="" ma:hidden="true" ma:list="{93f37c08-bd19-42a9-9d3a-635e83ef494a}" ma:internalName="TaxCatchAll" ma:showField="CatchAllData" ma:web="505a1229-fefc-4964-aa43-a843a2e4ce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21D30B-EFA4-4742-B929-F6ADB1B60353}">
  <ds:schemaRefs>
    <ds:schemaRef ds:uri="http://schemas.microsoft.com/office/2006/metadata/properties"/>
    <ds:schemaRef ds:uri="http://schemas.microsoft.com/office/infopath/2007/PartnerControls"/>
    <ds:schemaRef ds:uri="366578e5-d8fa-4ca3-80b4-96d4f4020af2"/>
    <ds:schemaRef ds:uri="505a1229-fefc-4964-aa43-a843a2e4cec8"/>
  </ds:schemaRefs>
</ds:datastoreItem>
</file>

<file path=customXml/itemProps2.xml><?xml version="1.0" encoding="utf-8"?>
<ds:datastoreItem xmlns:ds="http://schemas.openxmlformats.org/officeDocument/2006/customXml" ds:itemID="{E82748C1-FBCE-4B90-9938-82733C0DFF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6578e5-d8fa-4ca3-80b4-96d4f4020af2"/>
    <ds:schemaRef ds:uri="505a1229-fefc-4964-aa43-a843a2e4ce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8455677-460B-4199-893C-C747EF4F036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155</TotalTime>
  <Words>1307</Words>
  <Application>Microsoft Macintosh PowerPoint</Application>
  <PresentationFormat>Affichage à l'écran (16:9)</PresentationFormat>
  <Paragraphs>549</Paragraphs>
  <Slides>31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42" baseType="lpstr">
      <vt:lpstr>Times</vt:lpstr>
      <vt:lpstr>Suisse Int'l EPFL</vt:lpstr>
      <vt:lpstr>Calibri</vt:lpstr>
      <vt:lpstr>Wingdings</vt:lpstr>
      <vt:lpstr>Arial</vt:lpstr>
      <vt:lpstr>Geneva</vt:lpstr>
      <vt:lpstr>Lucida Grande</vt:lpstr>
      <vt:lpstr>Suisse Int'l EPFL Cond</vt:lpstr>
      <vt:lpstr>Helvetica</vt:lpstr>
      <vt:lpstr>Symbol</vt:lpstr>
      <vt:lpstr>Thème Office</vt:lpstr>
      <vt:lpstr>Béton durci</vt:lpstr>
      <vt:lpstr>But</vt:lpstr>
      <vt:lpstr>But</vt:lpstr>
      <vt:lpstr>But</vt:lpstr>
      <vt:lpstr>But</vt:lpstr>
      <vt:lpstr>But</vt:lpstr>
      <vt:lpstr>But</vt:lpstr>
      <vt:lpstr>But</vt:lpstr>
      <vt:lpstr>But</vt:lpstr>
      <vt:lpstr>But</vt:lpstr>
      <vt:lpstr>But</vt:lpstr>
      <vt:lpstr>But</vt:lpstr>
      <vt:lpstr>But</vt:lpstr>
      <vt:lpstr>But</vt:lpstr>
      <vt:lpstr>But</vt:lpstr>
      <vt:lpstr>But</vt:lpstr>
      <vt:lpstr>But</vt:lpstr>
      <vt:lpstr>But</vt:lpstr>
      <vt:lpstr>Récapitulatif résultats</vt:lpstr>
      <vt:lpstr>Forme éprouvettes</vt:lpstr>
      <vt:lpstr>Rc compression</vt:lpstr>
      <vt:lpstr>Rc compression</vt:lpstr>
      <vt:lpstr>Rc compression</vt:lpstr>
      <vt:lpstr>Résistance traction</vt:lpstr>
      <vt:lpstr>Résistance traction</vt:lpstr>
      <vt:lpstr>Résistance traction</vt:lpstr>
      <vt:lpstr>Résistance traction</vt:lpstr>
      <vt:lpstr>Essai sur poutre béton armé</vt:lpstr>
      <vt:lpstr>Essai sur poutre béton armé</vt:lpstr>
      <vt:lpstr>Essai sur poutre béton armé</vt:lpstr>
      <vt:lpstr>Essai sur poutre béton armé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Microsoft Office User</dc:creator>
  <cp:lastModifiedBy>Microsoft Office User</cp:lastModifiedBy>
  <cp:revision>15</cp:revision>
  <dcterms:created xsi:type="dcterms:W3CDTF">2019-04-05T08:21:08Z</dcterms:created>
  <dcterms:modified xsi:type="dcterms:W3CDTF">2022-05-04T13:18:32Z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0x0101009E359B892F0745A488A3BA50FA95E220008D12AA6DD8705844A8F440FB2627C65C</vt:lpwstr>
  </property>
</Properties>
</file>